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tiff" ContentType="image/tiff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1"/>
  </p:notesMasterIdLst>
  <p:sldIdLst>
    <p:sldId id="351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42" r:id="rId13"/>
    <p:sldId id="352" r:id="rId14"/>
    <p:sldId id="302" r:id="rId15"/>
    <p:sldId id="317" r:id="rId16"/>
    <p:sldId id="306" r:id="rId17"/>
    <p:sldId id="318" r:id="rId18"/>
    <p:sldId id="319" r:id="rId19"/>
    <p:sldId id="307" r:id="rId20"/>
    <p:sldId id="301" r:id="rId21"/>
    <p:sldId id="313" r:id="rId22"/>
    <p:sldId id="314" r:id="rId23"/>
    <p:sldId id="344" r:id="rId24"/>
    <p:sldId id="345" r:id="rId25"/>
    <p:sldId id="346" r:id="rId26"/>
    <p:sldId id="310" r:id="rId27"/>
    <p:sldId id="304" r:id="rId28"/>
    <p:sldId id="320" r:id="rId29"/>
    <p:sldId id="322" r:id="rId30"/>
    <p:sldId id="341" r:id="rId31"/>
    <p:sldId id="300" r:id="rId32"/>
    <p:sldId id="321" r:id="rId33"/>
    <p:sldId id="353" r:id="rId34"/>
    <p:sldId id="354" r:id="rId35"/>
    <p:sldId id="340" r:id="rId36"/>
    <p:sldId id="355" r:id="rId37"/>
    <p:sldId id="315" r:id="rId38"/>
    <p:sldId id="316" r:id="rId39"/>
    <p:sldId id="326" r:id="rId40"/>
    <p:sldId id="288" r:id="rId41"/>
    <p:sldId id="292" r:id="rId42"/>
    <p:sldId id="294" r:id="rId43"/>
    <p:sldId id="297" r:id="rId44"/>
    <p:sldId id="296" r:id="rId45"/>
    <p:sldId id="293" r:id="rId46"/>
    <p:sldId id="347" r:id="rId47"/>
    <p:sldId id="348" r:id="rId48"/>
    <p:sldId id="349" r:id="rId49"/>
    <p:sldId id="350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666"/>
    <a:srgbClr val="00FFFF"/>
    <a:srgbClr val="0000FF"/>
    <a:srgbClr val="008040"/>
    <a:srgbClr val="660066"/>
    <a:srgbClr val="FF0000"/>
    <a:srgbClr val="737373"/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24" autoAdjust="0"/>
  </p:normalViewPr>
  <p:slideViewPr>
    <p:cSldViewPr>
      <p:cViewPr>
        <p:scale>
          <a:sx n="100" d="100"/>
          <a:sy n="100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7716063" cy="7771606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fld id="{A43B2EDF-3FF7-4352-8C3B-C2D31523D52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1F1BF1-106F-496C-B4E9-38E6C3CE28D3}" type="slidenum">
              <a:rPr lang="en-US"/>
              <a:pPr/>
              <a:t>1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82B92E-BEF2-48A7-B72C-99A9EFA6AC20}" type="slidenum">
              <a:rPr lang="en-US"/>
              <a:pPr/>
              <a:t>10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980467-7748-415B-B877-C283E41DC517}" type="slidenum">
              <a:rPr lang="en-US"/>
              <a:pPr/>
              <a:t>11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9F9663-1F95-4E65-BFC0-43E9E98B9FBB}" type="slidenum">
              <a:rPr lang="en-US"/>
              <a:pPr/>
              <a:t>12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9F9663-1F95-4E65-BFC0-43E9E98B9FBB}" type="slidenum">
              <a:rPr lang="en-US"/>
              <a:pPr/>
              <a:t>13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512E42-8B04-47A1-A069-029C684D78FD}" type="slidenum">
              <a:rPr lang="en-US"/>
              <a:pPr/>
              <a:t>14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BDA785-4597-44EF-BCF4-1B558C3275BC}" type="slidenum">
              <a:rPr lang="en-US"/>
              <a:pPr/>
              <a:t>15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E7599B-B7D1-4769-B909-15373CD080BD}" type="slidenum">
              <a:rPr lang="en-US"/>
              <a:pPr/>
              <a:t>16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AC621D-9705-49AA-836D-8A47CC8A0ED8}" type="slidenum">
              <a:rPr lang="en-US"/>
              <a:pPr/>
              <a:t>17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0F1928-BE6E-4562-9DC9-D5D4F1BAE817}" type="slidenum">
              <a:rPr lang="en-US"/>
              <a:pPr/>
              <a:t>18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A170CD-96FB-4A05-BB8A-4E1F6FCF346C}" type="slidenum">
              <a:rPr lang="en-US"/>
              <a:pPr/>
              <a:t>19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19D178-5C2F-4734-B671-DD747CADA9F3}" type="slidenum">
              <a:rPr lang="en-US"/>
              <a:pPr/>
              <a:t>2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5ABE81-E93C-41CC-A73C-0FD91EF8F5DB}" type="slidenum">
              <a:rPr lang="en-US"/>
              <a:pPr/>
              <a:t>20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AB8AF-1F63-4F46-A369-A537991D172A}" type="slidenum">
              <a:rPr lang="en-US"/>
              <a:pPr/>
              <a:t>21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121B6-89A4-4358-B6D6-31124C32BCE1}" type="slidenum">
              <a:rPr lang="en-US"/>
              <a:pPr/>
              <a:t>22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89B9C1-FEAA-49B7-B1ED-FEE1BD119CB2}" type="slidenum">
              <a:rPr lang="en-US"/>
              <a:pPr/>
              <a:t>23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989C02-3081-46D0-B80D-1096F9D917DE}" type="slidenum">
              <a:rPr lang="en-US"/>
              <a:pPr/>
              <a:t>24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937C4F-D5A8-44D0-A7BA-525906062483}" type="slidenum">
              <a:rPr lang="en-US"/>
              <a:pPr/>
              <a:t>25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CFA536-0CB5-48E5-A45B-341FB6CB11E3}" type="slidenum">
              <a:rPr lang="en-US"/>
              <a:pPr/>
              <a:t>26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BD6D7-F3B8-4101-B7E2-5DB1BF3E97EA}" type="slidenum">
              <a:rPr lang="en-US"/>
              <a:pPr/>
              <a:t>27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C7327-9F1F-4729-921E-F075D879B178}" type="slidenum">
              <a:rPr lang="en-US"/>
              <a:pPr/>
              <a:t>28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66F260-09AD-44E5-8608-CA3CF63E1612}" type="slidenum">
              <a:rPr lang="en-US"/>
              <a:pPr/>
              <a:t>29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80BB0-6DDD-4374-9630-5162863AEDF8}" type="slidenum">
              <a:rPr lang="en-US"/>
              <a:pPr/>
              <a:t>3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536E06-7DA3-4413-8196-8247E35BC0B9}" type="slidenum">
              <a:rPr lang="en-US"/>
              <a:pPr/>
              <a:t>30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E01283-1F3E-451F-A402-29BA2C4ABF17}" type="slidenum">
              <a:rPr lang="en-US"/>
              <a:pPr/>
              <a:t>31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17DC2F-AB03-4645-8743-D7E7FD779A5F}" type="slidenum">
              <a:rPr lang="en-US"/>
              <a:pPr/>
              <a:t>32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F516F4-F6B0-47FF-AFE8-F459F314D2BE}" type="slidenum">
              <a:rPr lang="en-US"/>
              <a:pPr/>
              <a:t>34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24924-2D95-48E4-A262-F9C1D5D2A765}" type="slidenum">
              <a:rPr lang="en-US"/>
              <a:pPr/>
              <a:t>35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BA1A6-549D-4A35-9C43-CC7805B91B1C}" type="slidenum">
              <a:rPr lang="en-US"/>
              <a:pPr/>
              <a:t>36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BA1A6-549D-4A35-9C43-CC7805B91B1C}" type="slidenum">
              <a:rPr lang="en-US"/>
              <a:pPr/>
              <a:t>37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3C5F8-4ADD-4859-8C68-F1886519340B}" type="slidenum">
              <a:rPr lang="en-US"/>
              <a:pPr/>
              <a:t>38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87C4EA-7953-4468-9452-9CA8A2B0BA38}" type="slidenum">
              <a:rPr lang="en-US"/>
              <a:pPr/>
              <a:t>39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54F841-3807-4D48-BBDC-F5B3E7F7ECD4}" type="slidenum">
              <a:rPr lang="en-US"/>
              <a:pPr/>
              <a:t>4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4C4AC5-8C15-485B-8C3A-029A062DE4F9}" type="slidenum">
              <a:rPr lang="en-US"/>
              <a:pPr/>
              <a:t>40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BC94F1-F853-41A5-88E9-7069B2244A11}" type="slidenum">
              <a:rPr lang="en-US"/>
              <a:pPr/>
              <a:t>41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E94282-2F10-46A8-AFC4-2BA0C5FCF0FE}" type="slidenum">
              <a:rPr lang="en-US"/>
              <a:pPr/>
              <a:t>42</a:t>
            </a:fld>
            <a:endParaRPr 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2C66FA-8DE4-45B7-B00E-9A4A6A4C0300}" type="slidenum">
              <a:rPr lang="en-US"/>
              <a:pPr/>
              <a:t>43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7C68F4-C3D8-47A6-9585-88CF6AF11938}" type="slidenum">
              <a:rPr lang="en-US"/>
              <a:pPr/>
              <a:t>44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371A76-9C07-4F7E-939E-34051FFE60F9}" type="slidenum">
              <a:rPr lang="en-US"/>
              <a:pPr/>
              <a:t>45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C879B4-E5B9-4072-9E9E-E9E736D05B1B}" type="slidenum">
              <a:rPr lang="en-US"/>
              <a:pPr/>
              <a:t>46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EFC2EB-41F3-418D-A358-D8ADA595AA33}" type="slidenum">
              <a:rPr lang="en-US"/>
              <a:pPr/>
              <a:t>47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B54C1-E728-4008-B0A9-0EDE58D92D63}" type="slidenum">
              <a:rPr lang="en-US"/>
              <a:pPr/>
              <a:t>48</a:t>
            </a:fld>
            <a:endParaRPr 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B78C3-C381-445B-9F30-7E651C765F3D}" type="slidenum">
              <a:rPr lang="en-US"/>
              <a:pPr/>
              <a:t>49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546ADF-E023-4CA0-9F43-847AA1152987}" type="slidenum">
              <a:rPr lang="en-US"/>
              <a:pPr/>
              <a:t>5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78442A-F7BA-41EC-84BD-6A26735F2B09}" type="slidenum">
              <a:rPr lang="en-US"/>
              <a:pPr/>
              <a:t>6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7820-55AE-4142-9801-7EAD756B19A9}" type="slidenum">
              <a:rPr lang="en-US"/>
              <a:pPr/>
              <a:t>7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47E700-453A-4D0B-8F61-AAD6414D5ED3}" type="slidenum">
              <a:rPr lang="en-US"/>
              <a:pPr/>
              <a:t>8</a:t>
            </a:fld>
            <a:endParaRPr lang="en-US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3FEB6-921A-451F-BF10-B12C94BE1730}" type="slidenum">
              <a:rPr lang="en-US"/>
              <a:pPr/>
              <a:t>9</a:t>
            </a:fld>
            <a:endParaRPr lang="en-US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E73682-EB8E-4C39-8A45-E29CB4001E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921664-63D7-45C2-8897-7F8EFC86E3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93700"/>
            <a:ext cx="1943100" cy="5702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93700"/>
            <a:ext cx="5676900" cy="5702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757635-1D76-4FE8-B65D-0E0C9B115C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5B695-F58E-479C-A797-DDA56437BB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9B81F-7EA6-416F-9AFC-35DA4334FB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EFFEA-4A20-42C1-8E92-E6B8A21CC9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0028D-47B4-469B-ABE5-95461C0C0D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D08EA8-0D6F-4CD2-B823-1EDE29A1C4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82413-5CDE-43EA-9931-8D259F0CA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C74472-B2CD-4A68-8935-884A560ABF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CF75F-D75B-4B52-AD54-A3611EEA76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937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itchFamily="18" charset="0"/>
              </a:defRPr>
            </a:lvl1pPr>
          </a:lstStyle>
          <a:p>
            <a:fld id="{C10F740A-2798-49E1-BAA0-3961D967EB6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NIC\Talks\TDE_40x_hires%20-%20Movie.avi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NIC\Talks\Susanne\MitoGlycSDCM2rotcropVolThresh60Amber-1.AVI" TargetMode="External"/><Relationship Id="rId1" Type="http://schemas.openxmlformats.org/officeDocument/2006/relationships/video" Target="file:///C:\NIC\Talks\tub_histone_2.avi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.magnet.fsu.edu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NIC\Talks\CE_neurons_Z_slow.avi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NIC\Talks\CE_neurons.avi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3" cstate="print"/>
          <a:srcRect l="2194" t="4362" r="4388" b="4909"/>
          <a:stretch>
            <a:fillRect/>
          </a:stretch>
        </p:blipFill>
        <p:spPr bwMode="auto">
          <a:xfrm>
            <a:off x="1992313" y="4035425"/>
            <a:ext cx="4670425" cy="2281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33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96913"/>
            <a:ext cx="7772400" cy="1470025"/>
          </a:xfrm>
        </p:spPr>
        <p:txBody>
          <a:bodyPr/>
          <a:lstStyle/>
          <a:p>
            <a:r>
              <a:rPr lang="en-US"/>
              <a:t>Confocal Microscopy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52688"/>
            <a:ext cx="6400800" cy="1752600"/>
          </a:xfrm>
        </p:spPr>
        <p:txBody>
          <a:bodyPr/>
          <a:lstStyle/>
          <a:p>
            <a:r>
              <a:rPr lang="en-US"/>
              <a:t>Kurt Thorn</a:t>
            </a:r>
          </a:p>
          <a:p>
            <a:r>
              <a:rPr lang="en-US"/>
              <a:t>NIC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3" cstate="print"/>
          <a:srcRect l="7201" t="2866" r="3764" b="3528"/>
          <a:stretch>
            <a:fillRect/>
          </a:stretch>
        </p:blipFill>
        <p:spPr bwMode="auto">
          <a:xfrm>
            <a:off x="368300" y="41275"/>
            <a:ext cx="8729663" cy="681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reeform 2"/>
          <p:cNvSpPr>
            <a:spLocks/>
          </p:cNvSpPr>
          <p:nvPr/>
        </p:nvSpPr>
        <p:spPr bwMode="auto">
          <a:xfrm>
            <a:off x="2085975" y="4941888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03" name="Oval 3"/>
          <p:cNvSpPr>
            <a:spLocks noChangeArrowheads="1"/>
          </p:cNvSpPr>
          <p:nvPr/>
        </p:nvSpPr>
        <p:spPr bwMode="auto">
          <a:xfrm>
            <a:off x="284797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2300288" y="395288"/>
            <a:ext cx="4144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The confocal microscope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86042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204806" name="Text Box 6"/>
          <p:cNvSpPr txBox="1">
            <a:spLocks noChangeArrowheads="1"/>
          </p:cNvSpPr>
          <p:nvPr/>
        </p:nvSpPr>
        <p:spPr bwMode="auto">
          <a:xfrm>
            <a:off x="36512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284797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254317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345757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>
            <a:off x="315277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1" name="Line 11"/>
          <p:cNvSpPr>
            <a:spLocks noChangeShapeType="1"/>
          </p:cNvSpPr>
          <p:nvPr/>
        </p:nvSpPr>
        <p:spPr bwMode="auto">
          <a:xfrm>
            <a:off x="376237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315277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28479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>
            <a:off x="25431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5" name="Line 15"/>
          <p:cNvSpPr>
            <a:spLocks noChangeShapeType="1"/>
          </p:cNvSpPr>
          <p:nvPr/>
        </p:nvSpPr>
        <p:spPr bwMode="auto">
          <a:xfrm flipH="1">
            <a:off x="31527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6" name="Line 16"/>
          <p:cNvSpPr>
            <a:spLocks noChangeShapeType="1"/>
          </p:cNvSpPr>
          <p:nvPr/>
        </p:nvSpPr>
        <p:spPr bwMode="auto">
          <a:xfrm flipH="1">
            <a:off x="31527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427355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04818" name="Group 18"/>
          <p:cNvGrpSpPr>
            <a:grpSpLocks/>
          </p:cNvGrpSpPr>
          <p:nvPr/>
        </p:nvGrpSpPr>
        <p:grpSpPr bwMode="auto">
          <a:xfrm>
            <a:off x="2314575" y="2960688"/>
            <a:ext cx="1752600" cy="762000"/>
            <a:chOff x="2736" y="2640"/>
            <a:chExt cx="1344" cy="384"/>
          </a:xfrm>
        </p:grpSpPr>
        <p:sp>
          <p:nvSpPr>
            <p:cNvPr id="204819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20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21" name="Line 21"/>
          <p:cNvSpPr>
            <a:spLocks noChangeShapeType="1"/>
          </p:cNvSpPr>
          <p:nvPr/>
        </p:nvSpPr>
        <p:spPr bwMode="auto">
          <a:xfrm flipH="1" flipV="1">
            <a:off x="26955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2" name="Line 22"/>
          <p:cNvSpPr>
            <a:spLocks noChangeShapeType="1"/>
          </p:cNvSpPr>
          <p:nvPr/>
        </p:nvSpPr>
        <p:spPr bwMode="auto">
          <a:xfrm flipV="1">
            <a:off x="31527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3" name="Line 23"/>
          <p:cNvSpPr>
            <a:spLocks noChangeShapeType="1"/>
          </p:cNvSpPr>
          <p:nvPr/>
        </p:nvSpPr>
        <p:spPr bwMode="auto">
          <a:xfrm flipV="1">
            <a:off x="26955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4" name="Line 24"/>
          <p:cNvSpPr>
            <a:spLocks noChangeShapeType="1"/>
          </p:cNvSpPr>
          <p:nvPr/>
        </p:nvSpPr>
        <p:spPr bwMode="auto">
          <a:xfrm flipV="1">
            <a:off x="36099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5" name="Line 25"/>
          <p:cNvSpPr>
            <a:spLocks noChangeShapeType="1"/>
          </p:cNvSpPr>
          <p:nvPr/>
        </p:nvSpPr>
        <p:spPr bwMode="auto">
          <a:xfrm flipV="1">
            <a:off x="26955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6" name="Line 26"/>
          <p:cNvSpPr>
            <a:spLocks noChangeShapeType="1"/>
          </p:cNvSpPr>
          <p:nvPr/>
        </p:nvSpPr>
        <p:spPr bwMode="auto">
          <a:xfrm flipH="1" flipV="1">
            <a:off x="31527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7" name="Line 27"/>
          <p:cNvSpPr>
            <a:spLocks noChangeShapeType="1"/>
          </p:cNvSpPr>
          <p:nvPr/>
        </p:nvSpPr>
        <p:spPr bwMode="auto">
          <a:xfrm flipH="1" flipV="1">
            <a:off x="29241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8" name="Line 28"/>
          <p:cNvSpPr>
            <a:spLocks noChangeShapeType="1"/>
          </p:cNvSpPr>
          <p:nvPr/>
        </p:nvSpPr>
        <p:spPr bwMode="auto">
          <a:xfrm flipV="1">
            <a:off x="31527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29" name="Line 29"/>
          <p:cNvSpPr>
            <a:spLocks noChangeShapeType="1"/>
          </p:cNvSpPr>
          <p:nvPr/>
        </p:nvSpPr>
        <p:spPr bwMode="auto">
          <a:xfrm flipH="1">
            <a:off x="254317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0" name="Line 30"/>
          <p:cNvSpPr>
            <a:spLocks noChangeShapeType="1"/>
          </p:cNvSpPr>
          <p:nvPr/>
        </p:nvSpPr>
        <p:spPr bwMode="auto">
          <a:xfrm>
            <a:off x="25431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1" name="Line 31"/>
          <p:cNvSpPr>
            <a:spLocks noChangeShapeType="1"/>
          </p:cNvSpPr>
          <p:nvPr/>
        </p:nvSpPr>
        <p:spPr bwMode="auto">
          <a:xfrm>
            <a:off x="3260725" y="2282825"/>
            <a:ext cx="393700" cy="8985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2" name="Line 32"/>
          <p:cNvSpPr>
            <a:spLocks noChangeShapeType="1"/>
          </p:cNvSpPr>
          <p:nvPr/>
        </p:nvSpPr>
        <p:spPr bwMode="auto">
          <a:xfrm flipH="1">
            <a:off x="33813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3" name="Line 33"/>
          <p:cNvSpPr>
            <a:spLocks noChangeShapeType="1"/>
          </p:cNvSpPr>
          <p:nvPr/>
        </p:nvSpPr>
        <p:spPr bwMode="auto">
          <a:xfrm>
            <a:off x="269398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4" name="Line 34"/>
          <p:cNvSpPr>
            <a:spLocks noChangeShapeType="1"/>
          </p:cNvSpPr>
          <p:nvPr/>
        </p:nvSpPr>
        <p:spPr bwMode="auto">
          <a:xfrm>
            <a:off x="318452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5" name="Text Box 35"/>
          <p:cNvSpPr txBox="1">
            <a:spLocks noChangeArrowheads="1"/>
          </p:cNvSpPr>
          <p:nvPr/>
        </p:nvSpPr>
        <p:spPr bwMode="auto">
          <a:xfrm>
            <a:off x="79057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204836" name="Text Box 36"/>
          <p:cNvSpPr txBox="1">
            <a:spLocks noChangeArrowheads="1"/>
          </p:cNvSpPr>
          <p:nvPr/>
        </p:nvSpPr>
        <p:spPr bwMode="auto">
          <a:xfrm>
            <a:off x="89852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04837" name="Text Box 37"/>
          <p:cNvSpPr txBox="1">
            <a:spLocks noChangeArrowheads="1"/>
          </p:cNvSpPr>
          <p:nvPr/>
        </p:nvSpPr>
        <p:spPr bwMode="auto">
          <a:xfrm>
            <a:off x="82232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Pinhole</a:t>
            </a:r>
          </a:p>
        </p:txBody>
      </p:sp>
      <p:sp>
        <p:nvSpPr>
          <p:cNvPr id="204838" name="Line 38"/>
          <p:cNvSpPr>
            <a:spLocks noChangeShapeType="1"/>
          </p:cNvSpPr>
          <p:nvPr/>
        </p:nvSpPr>
        <p:spPr bwMode="auto">
          <a:xfrm rot="18900000" flipV="1">
            <a:off x="214312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39" name="Line 39"/>
          <p:cNvSpPr>
            <a:spLocks noChangeShapeType="1"/>
          </p:cNvSpPr>
          <p:nvPr/>
        </p:nvSpPr>
        <p:spPr bwMode="auto">
          <a:xfrm>
            <a:off x="253047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0" name="Line 40"/>
          <p:cNvSpPr>
            <a:spLocks noChangeShapeType="1"/>
          </p:cNvSpPr>
          <p:nvPr/>
        </p:nvSpPr>
        <p:spPr bwMode="auto">
          <a:xfrm>
            <a:off x="283527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1" name="Line 41"/>
          <p:cNvSpPr>
            <a:spLocks noChangeShapeType="1"/>
          </p:cNvSpPr>
          <p:nvPr/>
        </p:nvSpPr>
        <p:spPr bwMode="auto">
          <a:xfrm>
            <a:off x="314007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2" name="Line 42"/>
          <p:cNvSpPr>
            <a:spLocks noChangeShapeType="1"/>
          </p:cNvSpPr>
          <p:nvPr/>
        </p:nvSpPr>
        <p:spPr bwMode="auto">
          <a:xfrm>
            <a:off x="344487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3" name="Line 43"/>
          <p:cNvSpPr>
            <a:spLocks noChangeShapeType="1"/>
          </p:cNvSpPr>
          <p:nvPr/>
        </p:nvSpPr>
        <p:spPr bwMode="auto">
          <a:xfrm>
            <a:off x="374967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4" name="Line 44"/>
          <p:cNvSpPr>
            <a:spLocks noChangeShapeType="1"/>
          </p:cNvSpPr>
          <p:nvPr/>
        </p:nvSpPr>
        <p:spPr bwMode="auto">
          <a:xfrm>
            <a:off x="268446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5" name="Line 45"/>
          <p:cNvSpPr>
            <a:spLocks noChangeShapeType="1"/>
          </p:cNvSpPr>
          <p:nvPr/>
        </p:nvSpPr>
        <p:spPr bwMode="auto">
          <a:xfrm flipV="1">
            <a:off x="310991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6" name="Line 46"/>
          <p:cNvSpPr>
            <a:spLocks noChangeShapeType="1"/>
          </p:cNvSpPr>
          <p:nvPr/>
        </p:nvSpPr>
        <p:spPr bwMode="auto">
          <a:xfrm flipH="1" flipV="1">
            <a:off x="303371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7" name="Line 47"/>
          <p:cNvSpPr>
            <a:spLocks noChangeShapeType="1"/>
          </p:cNvSpPr>
          <p:nvPr/>
        </p:nvSpPr>
        <p:spPr bwMode="auto">
          <a:xfrm flipH="1">
            <a:off x="294322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8" name="Line 48"/>
          <p:cNvSpPr>
            <a:spLocks noChangeShapeType="1"/>
          </p:cNvSpPr>
          <p:nvPr/>
        </p:nvSpPr>
        <p:spPr bwMode="auto">
          <a:xfrm>
            <a:off x="317182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49" name="Freeform 49"/>
          <p:cNvSpPr>
            <a:spLocks/>
          </p:cNvSpPr>
          <p:nvPr/>
        </p:nvSpPr>
        <p:spPr bwMode="auto">
          <a:xfrm>
            <a:off x="2944813" y="1682750"/>
            <a:ext cx="455612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1" y="143"/>
              </a:cxn>
              <a:cxn ang="0">
                <a:pos x="383" y="0"/>
              </a:cxn>
            </a:cxnLst>
            <a:rect l="0" t="0" r="r" b="b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50" name="Text Box 50"/>
          <p:cNvSpPr txBox="1">
            <a:spLocks noChangeArrowheads="1"/>
          </p:cNvSpPr>
          <p:nvPr/>
        </p:nvSpPr>
        <p:spPr bwMode="auto">
          <a:xfrm>
            <a:off x="81915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  <p:sp>
        <p:nvSpPr>
          <p:cNvPr id="204851" name="Text Box 51"/>
          <p:cNvSpPr txBox="1">
            <a:spLocks noChangeArrowheads="1"/>
          </p:cNvSpPr>
          <p:nvPr/>
        </p:nvSpPr>
        <p:spPr bwMode="auto">
          <a:xfrm>
            <a:off x="5761038" y="1143000"/>
            <a:ext cx="32908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000"/>
              <a:t>Scan excitation spot point-by-point to build up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1" grpId="0" animBg="1"/>
      <p:bldP spid="204822" grpId="0" animBg="1"/>
      <p:bldP spid="204823" grpId="0" animBg="1"/>
      <p:bldP spid="204824" grpId="0" animBg="1"/>
      <p:bldP spid="204825" grpId="0" animBg="1"/>
      <p:bldP spid="204826" grpId="0" animBg="1"/>
      <p:bldP spid="204827" grpId="0" animBg="1"/>
      <p:bldP spid="204828" grpId="0" animBg="1"/>
      <p:bldP spid="204829" grpId="0" animBg="1"/>
      <p:bldP spid="204830" grpId="0" animBg="1"/>
      <p:bldP spid="204831" grpId="0" animBg="1"/>
      <p:bldP spid="204832" grpId="0" animBg="1"/>
      <p:bldP spid="204836" grpId="0"/>
      <p:bldP spid="204845" grpId="0" animBg="1"/>
      <p:bldP spid="204846" grpId="0" animBg="1"/>
      <p:bldP spid="2048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/>
              <a:t>How big should your pinhole be?</a:t>
            </a:r>
          </a:p>
        </p:txBody>
      </p:sp>
      <p:pic>
        <p:nvPicPr>
          <p:cNvPr id="215067" name="Picture 27"/>
          <p:cNvPicPr>
            <a:picLocks noChangeAspect="1" noChangeArrowheads="1"/>
          </p:cNvPicPr>
          <p:nvPr/>
        </p:nvPicPr>
        <p:blipFill>
          <a:blip r:embed="rId3" cstate="print"/>
          <a:srcRect l="8452" t="3429" r="3960" b="8983"/>
          <a:stretch>
            <a:fillRect/>
          </a:stretch>
        </p:blipFill>
        <p:spPr bwMode="auto">
          <a:xfrm>
            <a:off x="625475" y="4264025"/>
            <a:ext cx="2352675" cy="2352675"/>
          </a:xfrm>
          <a:prstGeom prst="rect">
            <a:avLst/>
          </a:prstGeom>
          <a:noFill/>
        </p:spPr>
      </p:pic>
      <p:pic>
        <p:nvPicPr>
          <p:cNvPr id="215068" name="Picture 28"/>
          <p:cNvPicPr>
            <a:picLocks noChangeAspect="1" noChangeArrowheads="1"/>
          </p:cNvPicPr>
          <p:nvPr/>
        </p:nvPicPr>
        <p:blipFill>
          <a:blip r:embed="rId4" cstate="print"/>
          <a:srcRect l="8281" t="8627" r="8337" b="8685"/>
          <a:stretch>
            <a:fillRect/>
          </a:stretch>
        </p:blipFill>
        <p:spPr bwMode="auto">
          <a:xfrm>
            <a:off x="658813" y="1465263"/>
            <a:ext cx="2286000" cy="2266950"/>
          </a:xfrm>
          <a:prstGeom prst="rect">
            <a:avLst/>
          </a:prstGeom>
          <a:noFill/>
        </p:spPr>
      </p:pic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Resolution is limited by the point-spread function</a:t>
            </a:r>
          </a:p>
        </p:txBody>
      </p:sp>
      <p:sp>
        <p:nvSpPr>
          <p:cNvPr id="215075" name="Rectangle 35"/>
          <p:cNvSpPr>
            <a:spLocks noChangeArrowheads="1"/>
          </p:cNvSpPr>
          <p:nvPr/>
        </p:nvSpPr>
        <p:spPr bwMode="auto">
          <a:xfrm>
            <a:off x="5816930" y="4419600"/>
            <a:ext cx="15744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Airy disk </a:t>
            </a:r>
            <a:r>
              <a:rPr lang="en-US" dirty="0" smtClean="0">
                <a:solidFill>
                  <a:schemeClr val="tx2"/>
                </a:solidFill>
                <a:latin typeface="Chalkboard" charset="0"/>
              </a:rPr>
              <a:t>radius</a:t>
            </a:r>
            <a:endParaRPr lang="en-US" dirty="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dirty="0">
                <a:solidFill>
                  <a:srgbClr val="FF0000"/>
                </a:solidFill>
                <a:latin typeface="Chalkboard" charset="0"/>
              </a:rPr>
              <a:t>0.61 </a:t>
            </a:r>
            <a:r>
              <a:rPr lang="en-US" i="1" dirty="0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dirty="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215079" name="Text Box 39"/>
          <p:cNvSpPr txBox="1">
            <a:spLocks noChangeArrowheads="1"/>
          </p:cNvSpPr>
          <p:nvPr/>
        </p:nvSpPr>
        <p:spPr bwMode="auto">
          <a:xfrm>
            <a:off x="3130550" y="2349500"/>
            <a:ext cx="3190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3135313" y="5326063"/>
            <a:ext cx="3079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Z</a:t>
            </a:r>
          </a:p>
        </p:txBody>
      </p:sp>
      <p:sp>
        <p:nvSpPr>
          <p:cNvPr id="215081" name="Text Box 41"/>
          <p:cNvSpPr txBox="1">
            <a:spLocks noChangeArrowheads="1"/>
          </p:cNvSpPr>
          <p:nvPr/>
        </p:nvSpPr>
        <p:spPr bwMode="auto">
          <a:xfrm>
            <a:off x="1643063" y="3884613"/>
            <a:ext cx="3190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3163" y="2144713"/>
            <a:ext cx="3611562" cy="1779720"/>
          </a:xfrm>
          <a:prstGeom prst="rect">
            <a:avLst/>
          </a:prstGeom>
          <a:noFill/>
        </p:spPr>
      </p:pic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6369999" y="4149499"/>
            <a:ext cx="39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357938" y="3877150"/>
            <a:ext cx="0" cy="3631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6779099" y="2320119"/>
            <a:ext cx="0" cy="19296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/>
              <a:t>How big should your pinhole be?</a:t>
            </a:r>
          </a:p>
        </p:txBody>
      </p:sp>
      <p:pic>
        <p:nvPicPr>
          <p:cNvPr id="215068" name="Picture 28"/>
          <p:cNvPicPr>
            <a:picLocks noChangeAspect="1" noChangeArrowheads="1"/>
          </p:cNvPicPr>
          <p:nvPr/>
        </p:nvPicPr>
        <p:blipFill>
          <a:blip r:embed="rId3" cstate="print"/>
          <a:srcRect l="8281" t="8627" r="8337" b="8685"/>
          <a:stretch>
            <a:fillRect/>
          </a:stretch>
        </p:blipFill>
        <p:spPr bwMode="auto">
          <a:xfrm>
            <a:off x="658813" y="1465263"/>
            <a:ext cx="2286000" cy="2266950"/>
          </a:xfrm>
          <a:prstGeom prst="rect">
            <a:avLst/>
          </a:prstGeom>
          <a:noFill/>
        </p:spPr>
      </p:pic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/>
              <a:t>Want pinhole to pass entire Airy disk</a:t>
            </a:r>
            <a:endParaRPr lang="en-US" sz="1800" dirty="0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556125" y="1578987"/>
            <a:ext cx="3611563" cy="2105025"/>
            <a:chOff x="2841" y="2205"/>
            <a:chExt cx="2275" cy="1113"/>
          </a:xfrm>
        </p:grpSpPr>
        <p:pic>
          <p:nvPicPr>
            <p:cNvPr id="215071" name="Picture 3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41" y="2205"/>
              <a:ext cx="2275" cy="941"/>
            </a:xfrm>
            <a:prstGeom prst="rect">
              <a:avLst/>
            </a:prstGeom>
            <a:noFill/>
          </p:spPr>
        </p:pic>
        <p:sp>
          <p:nvSpPr>
            <p:cNvPr id="215072" name="Line 32"/>
            <p:cNvSpPr>
              <a:spLocks noChangeShapeType="1"/>
            </p:cNvSpPr>
            <p:nvPr/>
          </p:nvSpPr>
          <p:spPr bwMode="auto">
            <a:xfrm>
              <a:off x="3706" y="3265"/>
              <a:ext cx="5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073" name="Line 33"/>
            <p:cNvSpPr>
              <a:spLocks noChangeShapeType="1"/>
            </p:cNvSpPr>
            <p:nvPr/>
          </p:nvSpPr>
          <p:spPr bwMode="auto">
            <a:xfrm>
              <a:off x="3707" y="312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074" name="Line 34"/>
            <p:cNvSpPr>
              <a:spLocks noChangeShapeType="1"/>
            </p:cNvSpPr>
            <p:nvPr/>
          </p:nvSpPr>
          <p:spPr bwMode="auto">
            <a:xfrm>
              <a:off x="4256" y="312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075" name="Rectangle 35"/>
          <p:cNvSpPr>
            <a:spLocks noChangeArrowheads="1"/>
          </p:cNvSpPr>
          <p:nvPr/>
        </p:nvSpPr>
        <p:spPr bwMode="auto">
          <a:xfrm>
            <a:off x="5475086" y="3911025"/>
            <a:ext cx="18149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Airy disk </a:t>
            </a:r>
            <a:r>
              <a:rPr lang="en-US" dirty="0" smtClean="0">
                <a:solidFill>
                  <a:schemeClr val="tx2"/>
                </a:solidFill>
                <a:latin typeface="Chalkboard" charset="0"/>
              </a:rPr>
              <a:t>diameter</a:t>
            </a:r>
            <a:endParaRPr lang="en-US" dirty="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dirty="0" smtClean="0">
                <a:solidFill>
                  <a:srgbClr val="FF0000"/>
                </a:solidFill>
                <a:latin typeface="Chalkboard" charset="0"/>
              </a:rPr>
              <a:t>1.22 </a:t>
            </a:r>
            <a:r>
              <a:rPr lang="en-US" i="1" dirty="0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dirty="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215079" name="Text Box 39"/>
          <p:cNvSpPr txBox="1">
            <a:spLocks noChangeArrowheads="1"/>
          </p:cNvSpPr>
          <p:nvPr/>
        </p:nvSpPr>
        <p:spPr bwMode="auto">
          <a:xfrm>
            <a:off x="3130550" y="2349500"/>
            <a:ext cx="3190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15081" name="Text Box 41"/>
          <p:cNvSpPr txBox="1">
            <a:spLocks noChangeArrowheads="1"/>
          </p:cNvSpPr>
          <p:nvPr/>
        </p:nvSpPr>
        <p:spPr bwMode="auto">
          <a:xfrm>
            <a:off x="1643063" y="3884613"/>
            <a:ext cx="3190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5181600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Width of point spread function at pinhole:</a:t>
            </a:r>
            <a:br>
              <a:rPr lang="en-US" sz="2400" dirty="0" smtClean="0"/>
            </a:br>
            <a:r>
              <a:rPr lang="en-US" sz="2400" dirty="0" smtClean="0"/>
              <a:t>Airy disk diameter </a:t>
            </a:r>
            <a:r>
              <a:rPr lang="en-US" sz="2400" dirty="0" smtClean="0">
                <a:cs typeface="Arial" charset="0"/>
              </a:rPr>
              <a:t>× magnification of lens</a:t>
            </a:r>
            <a:endParaRPr lang="en-US" sz="2400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544513"/>
            <a:ext cx="7772400" cy="762000"/>
          </a:xfrm>
        </p:spPr>
        <p:txBody>
          <a:bodyPr/>
          <a:lstStyle/>
          <a:p>
            <a:r>
              <a:rPr lang="en-US"/>
              <a:t>How big should your pinhole be?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31938"/>
            <a:ext cx="8763000" cy="5084762"/>
          </a:xfrm>
        </p:spPr>
        <p:txBody>
          <a:bodyPr/>
          <a:lstStyle/>
          <a:p>
            <a:r>
              <a:rPr lang="en-US" dirty="0"/>
              <a:t>Width of point spread function at pinhole = </a:t>
            </a:r>
            <a:br>
              <a:rPr lang="en-US" dirty="0"/>
            </a:br>
            <a:r>
              <a:rPr lang="en-US" dirty="0"/>
              <a:t> Airy disk diameter </a:t>
            </a:r>
            <a:r>
              <a:rPr lang="en-US" dirty="0">
                <a:cs typeface="Arial" charset="0"/>
              </a:rPr>
              <a:t>× magnification of lens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= 1 Airy </a:t>
            </a:r>
            <a:r>
              <a:rPr lang="en-US" dirty="0" smtClean="0">
                <a:cs typeface="Arial" charset="0"/>
              </a:rPr>
              <a:t>unit</a:t>
            </a:r>
            <a:br>
              <a:rPr lang="en-US" dirty="0" smtClean="0">
                <a:cs typeface="Arial" charset="0"/>
              </a:rPr>
            </a:br>
            <a:r>
              <a:rPr lang="en-US" dirty="0" smtClean="0">
                <a:cs typeface="Arial" charset="0"/>
              </a:rPr>
              <a:t>= resolution of lens × magnification of lens × 2</a:t>
            </a:r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100x / 1.4 NA: resolution = 220nm, so 1 Airy unit = </a:t>
            </a:r>
            <a:r>
              <a:rPr lang="en-US" dirty="0" smtClean="0">
                <a:cs typeface="Arial" charset="0"/>
              </a:rPr>
              <a:t>44 </a:t>
            </a:r>
            <a:r>
              <a:rPr lang="en-US" dirty="0" smtClean="0">
                <a:latin typeface="Symbol" pitchFamily="18" charset="2"/>
                <a:cs typeface="Arial" charset="0"/>
              </a:rPr>
              <a:t>m</a:t>
            </a:r>
            <a:r>
              <a:rPr lang="en-US" dirty="0" smtClean="0">
                <a:cs typeface="Arial" charset="0"/>
              </a:rPr>
              <a:t>m</a:t>
            </a:r>
            <a:endParaRPr lang="en-US" dirty="0">
              <a:cs typeface="Arial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40x / 1.3 NA: resolution = 235nm, so 1 Airy unit = </a:t>
            </a:r>
            <a:r>
              <a:rPr lang="en-US" dirty="0" smtClean="0">
                <a:cs typeface="Arial" charset="0"/>
              </a:rPr>
              <a:t>19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20x / 0.75 NA: resolution = 407nm, so 1 Airy unit = </a:t>
            </a:r>
            <a:r>
              <a:rPr lang="en-US" dirty="0" smtClean="0">
                <a:cs typeface="Arial" charset="0"/>
              </a:rPr>
              <a:t>16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>
              <a:spcAft>
                <a:spcPts val="600"/>
              </a:spcAft>
            </a:pPr>
            <a:r>
              <a:rPr lang="en-US" dirty="0">
                <a:cs typeface="Arial" charset="0"/>
              </a:rPr>
              <a:t>10x / 0.45 NA: resolution = 678nm, so 1 Airy unit = </a:t>
            </a:r>
            <a:r>
              <a:rPr lang="en-US" dirty="0" smtClean="0">
                <a:cs typeface="Arial" charset="0"/>
              </a:rPr>
              <a:t>14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/>
            <a:endParaRPr lang="en-U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Pinhole size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r>
              <a:rPr lang="en-US" dirty="0"/>
              <a:t>C1si: 30, 60, 100, 150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  <a:p>
            <a:r>
              <a:rPr lang="en-US" dirty="0"/>
              <a:t>Spinning Disk: 50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  <a:p>
            <a:endParaRPr lang="en-US" dirty="0"/>
          </a:p>
          <a:p>
            <a:r>
              <a:rPr lang="en-US" dirty="0"/>
              <a:t>All are substantially larger than Airy Disk for low magnification lenses.	</a:t>
            </a:r>
          </a:p>
          <a:p>
            <a:pPr lvl="1"/>
            <a:r>
              <a:rPr lang="en-US" dirty="0"/>
              <a:t>On spinning </a:t>
            </a:r>
            <a:r>
              <a:rPr lang="en-US" dirty="0" smtClean="0"/>
              <a:t>disk, can </a:t>
            </a:r>
            <a:r>
              <a:rPr lang="en-US" dirty="0"/>
              <a:t>use 1.5x magnification changer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Light sources</a:t>
            </a:r>
          </a:p>
        </p:txBody>
      </p:sp>
      <p:sp>
        <p:nvSpPr>
          <p:cNvPr id="135173" name="Freeform 5"/>
          <p:cNvSpPr>
            <a:spLocks/>
          </p:cNvSpPr>
          <p:nvPr/>
        </p:nvSpPr>
        <p:spPr bwMode="auto">
          <a:xfrm>
            <a:off x="5026025" y="4195763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174" name="Oval 6"/>
          <p:cNvSpPr>
            <a:spLocks noChangeArrowheads="1"/>
          </p:cNvSpPr>
          <p:nvPr/>
        </p:nvSpPr>
        <p:spPr bwMode="auto">
          <a:xfrm>
            <a:off x="5788025" y="5110163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5" name="Text Box 7"/>
          <p:cNvSpPr txBox="1">
            <a:spLocks noChangeArrowheads="1"/>
          </p:cNvSpPr>
          <p:nvPr/>
        </p:nvSpPr>
        <p:spPr bwMode="auto">
          <a:xfrm>
            <a:off x="7304088" y="5249863"/>
            <a:ext cx="8715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35176" name="Text Box 8"/>
          <p:cNvSpPr txBox="1">
            <a:spLocks noChangeArrowheads="1"/>
          </p:cNvSpPr>
          <p:nvPr/>
        </p:nvSpPr>
        <p:spPr bwMode="auto">
          <a:xfrm>
            <a:off x="7304088" y="4414838"/>
            <a:ext cx="1458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35177" name="Line 9"/>
          <p:cNvSpPr>
            <a:spLocks noChangeShapeType="1"/>
          </p:cNvSpPr>
          <p:nvPr/>
        </p:nvSpPr>
        <p:spPr bwMode="auto">
          <a:xfrm>
            <a:off x="5788025" y="3890963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78" name="Line 10"/>
          <p:cNvSpPr>
            <a:spLocks noChangeShapeType="1"/>
          </p:cNvSpPr>
          <p:nvPr/>
        </p:nvSpPr>
        <p:spPr bwMode="auto">
          <a:xfrm>
            <a:off x="5483225" y="4195763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79" name="Line 11"/>
          <p:cNvSpPr>
            <a:spLocks noChangeShapeType="1"/>
          </p:cNvSpPr>
          <p:nvPr/>
        </p:nvSpPr>
        <p:spPr bwMode="auto">
          <a:xfrm>
            <a:off x="6397625" y="3281363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0" name="Line 12"/>
          <p:cNvSpPr>
            <a:spLocks noChangeShapeType="1"/>
          </p:cNvSpPr>
          <p:nvPr/>
        </p:nvSpPr>
        <p:spPr bwMode="auto">
          <a:xfrm>
            <a:off x="6092825" y="3586163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1" name="Line 13"/>
          <p:cNvSpPr>
            <a:spLocks noChangeShapeType="1"/>
          </p:cNvSpPr>
          <p:nvPr/>
        </p:nvSpPr>
        <p:spPr bwMode="auto">
          <a:xfrm>
            <a:off x="6702425" y="2976563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2" name="Line 14"/>
          <p:cNvSpPr>
            <a:spLocks noChangeShapeType="1"/>
          </p:cNvSpPr>
          <p:nvPr/>
        </p:nvSpPr>
        <p:spPr bwMode="auto">
          <a:xfrm>
            <a:off x="6092825" y="4424363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3" name="Line 15"/>
          <p:cNvSpPr>
            <a:spLocks noChangeShapeType="1"/>
          </p:cNvSpPr>
          <p:nvPr/>
        </p:nvSpPr>
        <p:spPr bwMode="auto">
          <a:xfrm>
            <a:off x="5788025" y="4424363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4" name="Line 16"/>
          <p:cNvSpPr>
            <a:spLocks noChangeShapeType="1"/>
          </p:cNvSpPr>
          <p:nvPr/>
        </p:nvSpPr>
        <p:spPr bwMode="auto">
          <a:xfrm>
            <a:off x="5483225" y="4424363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5" name="Line 17"/>
          <p:cNvSpPr>
            <a:spLocks noChangeShapeType="1"/>
          </p:cNvSpPr>
          <p:nvPr/>
        </p:nvSpPr>
        <p:spPr bwMode="auto">
          <a:xfrm flipH="1">
            <a:off x="6092825" y="4424363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6" name="Line 18"/>
          <p:cNvSpPr>
            <a:spLocks noChangeShapeType="1"/>
          </p:cNvSpPr>
          <p:nvPr/>
        </p:nvSpPr>
        <p:spPr bwMode="auto">
          <a:xfrm flipH="1">
            <a:off x="6092825" y="4424363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87" name="Text Box 19"/>
          <p:cNvSpPr txBox="1">
            <a:spLocks noChangeArrowheads="1"/>
          </p:cNvSpPr>
          <p:nvPr/>
        </p:nvSpPr>
        <p:spPr bwMode="auto">
          <a:xfrm>
            <a:off x="7213600" y="2566988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sp>
        <p:nvSpPr>
          <p:cNvPr id="135199" name="Line 31"/>
          <p:cNvSpPr>
            <a:spLocks noChangeShapeType="1"/>
          </p:cNvSpPr>
          <p:nvPr/>
        </p:nvSpPr>
        <p:spPr bwMode="auto">
          <a:xfrm>
            <a:off x="5634038" y="541496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1" name="Line 33"/>
          <p:cNvSpPr>
            <a:spLocks noChangeShapeType="1"/>
          </p:cNvSpPr>
          <p:nvPr/>
        </p:nvSpPr>
        <p:spPr bwMode="auto">
          <a:xfrm rot="18900000" flipV="1">
            <a:off x="5083175" y="3597275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2" name="Line 34"/>
          <p:cNvSpPr>
            <a:spLocks noChangeShapeType="1"/>
          </p:cNvSpPr>
          <p:nvPr/>
        </p:nvSpPr>
        <p:spPr bwMode="auto">
          <a:xfrm>
            <a:off x="5470525" y="4195763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3" name="Line 35"/>
          <p:cNvSpPr>
            <a:spLocks noChangeShapeType="1"/>
          </p:cNvSpPr>
          <p:nvPr/>
        </p:nvSpPr>
        <p:spPr bwMode="auto">
          <a:xfrm>
            <a:off x="5775325" y="3890963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4" name="Line 36"/>
          <p:cNvSpPr>
            <a:spLocks noChangeShapeType="1"/>
          </p:cNvSpPr>
          <p:nvPr/>
        </p:nvSpPr>
        <p:spPr bwMode="auto">
          <a:xfrm>
            <a:off x="6080125" y="3586163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5" name="Line 37"/>
          <p:cNvSpPr>
            <a:spLocks noChangeShapeType="1"/>
          </p:cNvSpPr>
          <p:nvPr/>
        </p:nvSpPr>
        <p:spPr bwMode="auto">
          <a:xfrm>
            <a:off x="6384925" y="3281363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6" name="Line 38"/>
          <p:cNvSpPr>
            <a:spLocks noChangeShapeType="1"/>
          </p:cNvSpPr>
          <p:nvPr/>
        </p:nvSpPr>
        <p:spPr bwMode="auto">
          <a:xfrm>
            <a:off x="6689725" y="2976563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207" name="Text Box 39"/>
          <p:cNvSpPr txBox="1">
            <a:spLocks noChangeArrowheads="1"/>
          </p:cNvSpPr>
          <p:nvPr/>
        </p:nvSpPr>
        <p:spPr bwMode="auto">
          <a:xfrm>
            <a:off x="306388" y="1570038"/>
            <a:ext cx="50641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Excitation light must be focused to a</a:t>
            </a:r>
            <a:br>
              <a:rPr lang="en-US" sz="2400"/>
            </a:br>
            <a:r>
              <a:rPr lang="en-US" sz="2400"/>
              <a:t>diffraction limited spot</a:t>
            </a:r>
          </a:p>
        </p:txBody>
      </p:sp>
      <p:sp>
        <p:nvSpPr>
          <p:cNvPr id="135208" name="Text Box 40"/>
          <p:cNvSpPr txBox="1">
            <a:spLocks noChangeArrowheads="1"/>
          </p:cNvSpPr>
          <p:nvPr/>
        </p:nvSpPr>
        <p:spPr bwMode="auto">
          <a:xfrm>
            <a:off x="322263" y="2670175"/>
            <a:ext cx="4559300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Could be done with an arc lamp</a:t>
            </a:r>
            <a:br>
              <a:rPr lang="en-US" sz="2400"/>
            </a:br>
            <a:r>
              <a:rPr lang="en-US" sz="2400"/>
              <a:t>and pinhole – but very inefficient</a:t>
            </a:r>
          </a:p>
        </p:txBody>
      </p:sp>
      <p:sp>
        <p:nvSpPr>
          <p:cNvPr id="135209" name="Text Box 41"/>
          <p:cNvSpPr txBox="1">
            <a:spLocks noChangeArrowheads="1"/>
          </p:cNvSpPr>
          <p:nvPr/>
        </p:nvSpPr>
        <p:spPr bwMode="auto">
          <a:xfrm>
            <a:off x="322263" y="4035425"/>
            <a:ext cx="3506787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Enter the laser: </a:t>
            </a:r>
          </a:p>
          <a:p>
            <a:r>
              <a:rPr lang="en-US" sz="2400"/>
              <a:t>Perfectly collimated and </a:t>
            </a:r>
            <a:br>
              <a:rPr lang="en-US" sz="2400"/>
            </a:br>
            <a:r>
              <a:rPr lang="en-US" sz="2400"/>
              <a:t>high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Freeform 2"/>
          <p:cNvSpPr>
            <a:spLocks/>
          </p:cNvSpPr>
          <p:nvPr/>
        </p:nvSpPr>
        <p:spPr bwMode="auto">
          <a:xfrm>
            <a:off x="2230438" y="3729038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0771" name="Oval 3"/>
          <p:cNvSpPr>
            <a:spLocks noChangeArrowheads="1"/>
          </p:cNvSpPr>
          <p:nvPr/>
        </p:nvSpPr>
        <p:spPr bwMode="auto">
          <a:xfrm>
            <a:off x="2992438" y="464343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3541713" y="395288"/>
            <a:ext cx="16700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Scanning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1004888" y="4643438"/>
            <a:ext cx="8715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509588" y="3865563"/>
            <a:ext cx="1458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>
            <a:off x="29924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>
            <a:off x="26876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>
            <a:off x="36020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8" name="Line 10"/>
          <p:cNvSpPr>
            <a:spLocks noChangeShapeType="1"/>
          </p:cNvSpPr>
          <p:nvPr/>
        </p:nvSpPr>
        <p:spPr bwMode="auto">
          <a:xfrm>
            <a:off x="3297238" y="2519363"/>
            <a:ext cx="0" cy="14382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9" name="Line 11"/>
          <p:cNvSpPr>
            <a:spLocks noChangeShapeType="1"/>
          </p:cNvSpPr>
          <p:nvPr/>
        </p:nvSpPr>
        <p:spPr bwMode="auto">
          <a:xfrm>
            <a:off x="3906838" y="250983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>
            <a:off x="3297238" y="395763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>
            <a:off x="2992438" y="395763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>
            <a:off x="2687638" y="395763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3" name="Line 15"/>
          <p:cNvSpPr>
            <a:spLocks noChangeShapeType="1"/>
          </p:cNvSpPr>
          <p:nvPr/>
        </p:nvSpPr>
        <p:spPr bwMode="auto">
          <a:xfrm flipH="1">
            <a:off x="3297238" y="395763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4" name="Line 16"/>
          <p:cNvSpPr>
            <a:spLocks noChangeShapeType="1"/>
          </p:cNvSpPr>
          <p:nvPr/>
        </p:nvSpPr>
        <p:spPr bwMode="auto">
          <a:xfrm flipH="1">
            <a:off x="3297238" y="395763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801" name="Line 33"/>
          <p:cNvSpPr>
            <a:spLocks noChangeShapeType="1"/>
          </p:cNvSpPr>
          <p:nvPr/>
        </p:nvSpPr>
        <p:spPr bwMode="auto">
          <a:xfrm>
            <a:off x="2838450" y="494823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60859" name="Group 91"/>
          <p:cNvGrpSpPr>
            <a:grpSpLocks/>
          </p:cNvGrpSpPr>
          <p:nvPr/>
        </p:nvGrpSpPr>
        <p:grpSpPr bwMode="auto">
          <a:xfrm>
            <a:off x="2557463" y="2519363"/>
            <a:ext cx="1371600" cy="2427287"/>
            <a:chOff x="3932" y="2495"/>
            <a:chExt cx="864" cy="1529"/>
          </a:xfrm>
        </p:grpSpPr>
        <p:sp>
          <p:nvSpPr>
            <p:cNvPr id="160821" name="Line 53"/>
            <p:cNvSpPr>
              <a:spLocks noChangeShapeType="1"/>
            </p:cNvSpPr>
            <p:nvPr/>
          </p:nvSpPr>
          <p:spPr bwMode="auto">
            <a:xfrm>
              <a:off x="4123" y="2495"/>
              <a:ext cx="97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2" name="Line 54"/>
            <p:cNvSpPr>
              <a:spLocks noChangeShapeType="1"/>
            </p:cNvSpPr>
            <p:nvPr/>
          </p:nvSpPr>
          <p:spPr bwMode="auto">
            <a:xfrm>
              <a:off x="3932" y="2495"/>
              <a:ext cx="96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3" name="Line 55"/>
            <p:cNvSpPr>
              <a:spLocks noChangeShapeType="1"/>
            </p:cNvSpPr>
            <p:nvPr/>
          </p:nvSpPr>
          <p:spPr bwMode="auto">
            <a:xfrm>
              <a:off x="4505" y="2495"/>
              <a:ext cx="99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4" name="Line 56"/>
            <p:cNvSpPr>
              <a:spLocks noChangeShapeType="1"/>
            </p:cNvSpPr>
            <p:nvPr/>
          </p:nvSpPr>
          <p:spPr bwMode="auto">
            <a:xfrm>
              <a:off x="4314" y="2495"/>
              <a:ext cx="98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5" name="Line 57"/>
            <p:cNvSpPr>
              <a:spLocks noChangeShapeType="1"/>
            </p:cNvSpPr>
            <p:nvPr/>
          </p:nvSpPr>
          <p:spPr bwMode="auto">
            <a:xfrm>
              <a:off x="4697" y="2495"/>
              <a:ext cx="99" cy="9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6" name="Line 58"/>
            <p:cNvSpPr>
              <a:spLocks noChangeShapeType="1"/>
            </p:cNvSpPr>
            <p:nvPr/>
          </p:nvSpPr>
          <p:spPr bwMode="auto">
            <a:xfrm>
              <a:off x="4412" y="3400"/>
              <a:ext cx="46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7" name="Line 59"/>
            <p:cNvSpPr>
              <a:spLocks noChangeShapeType="1"/>
            </p:cNvSpPr>
            <p:nvPr/>
          </p:nvSpPr>
          <p:spPr bwMode="auto">
            <a:xfrm>
              <a:off x="4220" y="3400"/>
              <a:ext cx="238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8" name="Line 60"/>
            <p:cNvSpPr>
              <a:spLocks noChangeShapeType="1"/>
            </p:cNvSpPr>
            <p:nvPr/>
          </p:nvSpPr>
          <p:spPr bwMode="auto">
            <a:xfrm>
              <a:off x="4028" y="3400"/>
              <a:ext cx="430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29" name="Line 61"/>
            <p:cNvSpPr>
              <a:spLocks noChangeShapeType="1"/>
            </p:cNvSpPr>
            <p:nvPr/>
          </p:nvSpPr>
          <p:spPr bwMode="auto">
            <a:xfrm flipH="1">
              <a:off x="4458" y="3400"/>
              <a:ext cx="146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30" name="Line 62"/>
            <p:cNvSpPr>
              <a:spLocks noChangeShapeType="1"/>
            </p:cNvSpPr>
            <p:nvPr/>
          </p:nvSpPr>
          <p:spPr bwMode="auto">
            <a:xfrm flipH="1">
              <a:off x="4458" y="3400"/>
              <a:ext cx="338" cy="6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0858" name="Group 90"/>
          <p:cNvGrpSpPr>
            <a:grpSpLocks/>
          </p:cNvGrpSpPr>
          <p:nvPr/>
        </p:nvGrpSpPr>
        <p:grpSpPr bwMode="auto">
          <a:xfrm>
            <a:off x="2709863" y="2519363"/>
            <a:ext cx="1290637" cy="2428875"/>
            <a:chOff x="585" y="1108"/>
            <a:chExt cx="813" cy="1530"/>
          </a:xfrm>
        </p:grpSpPr>
        <p:sp>
          <p:nvSpPr>
            <p:cNvPr id="160847" name="Line 79"/>
            <p:cNvSpPr>
              <a:spLocks noChangeShapeType="1"/>
            </p:cNvSpPr>
            <p:nvPr/>
          </p:nvSpPr>
          <p:spPr bwMode="auto">
            <a:xfrm flipH="1">
              <a:off x="778" y="1108"/>
              <a:ext cx="46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48" name="Line 80"/>
            <p:cNvSpPr>
              <a:spLocks noChangeShapeType="1"/>
            </p:cNvSpPr>
            <p:nvPr/>
          </p:nvSpPr>
          <p:spPr bwMode="auto">
            <a:xfrm flipH="1">
              <a:off x="585" y="1108"/>
              <a:ext cx="48" cy="90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49" name="Line 81"/>
            <p:cNvSpPr>
              <a:spLocks noChangeShapeType="1"/>
            </p:cNvSpPr>
            <p:nvPr/>
          </p:nvSpPr>
          <p:spPr bwMode="auto">
            <a:xfrm flipH="1">
              <a:off x="1162" y="1108"/>
              <a:ext cx="45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0" name="Line 82"/>
            <p:cNvSpPr>
              <a:spLocks noChangeShapeType="1"/>
            </p:cNvSpPr>
            <p:nvPr/>
          </p:nvSpPr>
          <p:spPr bwMode="auto">
            <a:xfrm flipH="1">
              <a:off x="970" y="1108"/>
              <a:ext cx="46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1" name="Line 83"/>
            <p:cNvSpPr>
              <a:spLocks noChangeShapeType="1"/>
            </p:cNvSpPr>
            <p:nvPr/>
          </p:nvSpPr>
          <p:spPr bwMode="auto">
            <a:xfrm flipH="1">
              <a:off x="1354" y="1108"/>
              <a:ext cx="44" cy="9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2" name="Line 84"/>
            <p:cNvSpPr>
              <a:spLocks noChangeShapeType="1"/>
            </p:cNvSpPr>
            <p:nvPr/>
          </p:nvSpPr>
          <p:spPr bwMode="auto">
            <a:xfrm flipH="1">
              <a:off x="920" y="2017"/>
              <a:ext cx="50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3" name="Line 85"/>
            <p:cNvSpPr>
              <a:spLocks noChangeShapeType="1"/>
            </p:cNvSpPr>
            <p:nvPr/>
          </p:nvSpPr>
          <p:spPr bwMode="auto">
            <a:xfrm>
              <a:off x="778" y="2017"/>
              <a:ext cx="142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4" name="Line 86"/>
            <p:cNvSpPr>
              <a:spLocks noChangeShapeType="1"/>
            </p:cNvSpPr>
            <p:nvPr/>
          </p:nvSpPr>
          <p:spPr bwMode="auto">
            <a:xfrm>
              <a:off x="586" y="2017"/>
              <a:ext cx="334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5" name="Line 87"/>
            <p:cNvSpPr>
              <a:spLocks noChangeShapeType="1"/>
            </p:cNvSpPr>
            <p:nvPr/>
          </p:nvSpPr>
          <p:spPr bwMode="auto">
            <a:xfrm flipH="1">
              <a:off x="920" y="2017"/>
              <a:ext cx="242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0856" name="Line 88"/>
            <p:cNvSpPr>
              <a:spLocks noChangeShapeType="1"/>
            </p:cNvSpPr>
            <p:nvPr/>
          </p:nvSpPr>
          <p:spPr bwMode="auto">
            <a:xfrm flipH="1">
              <a:off x="920" y="2017"/>
              <a:ext cx="434" cy="62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860" name="Text Box 92"/>
          <p:cNvSpPr txBox="1">
            <a:spLocks noChangeArrowheads="1"/>
          </p:cNvSpPr>
          <p:nvPr/>
        </p:nvSpPr>
        <p:spPr bwMode="auto">
          <a:xfrm>
            <a:off x="4935538" y="2214563"/>
            <a:ext cx="3582987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Changing entrance angle of illumination moves illumination spot on sample</a:t>
            </a:r>
          </a:p>
        </p:txBody>
      </p:sp>
      <p:sp>
        <p:nvSpPr>
          <p:cNvPr id="160861" name="Text Box 93"/>
          <p:cNvSpPr txBox="1">
            <a:spLocks noChangeArrowheads="1"/>
          </p:cNvSpPr>
          <p:nvPr/>
        </p:nvSpPr>
        <p:spPr bwMode="auto">
          <a:xfrm>
            <a:off x="4951413" y="4340225"/>
            <a:ext cx="3582987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The emission spot moves, so we have to make sure pinhole is coincident with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5" grpId="0" animBg="1"/>
      <p:bldP spid="160776" grpId="0" animBg="1"/>
      <p:bldP spid="160777" grpId="0" animBg="1"/>
      <p:bldP spid="160778" grpId="0" animBg="1"/>
      <p:bldP spid="160779" grpId="0" animBg="1"/>
      <p:bldP spid="160780" grpId="0" animBg="1"/>
      <p:bldP spid="160781" grpId="0" animBg="1"/>
      <p:bldP spid="160782" grpId="0" animBg="1"/>
      <p:bldP spid="160783" grpId="0" animBg="1"/>
      <p:bldP spid="160784" grpId="0" animBg="1"/>
      <p:bldP spid="1608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1" name="Oval 5"/>
          <p:cNvSpPr>
            <a:spLocks noChangeArrowheads="1"/>
          </p:cNvSpPr>
          <p:nvPr/>
        </p:nvSpPr>
        <p:spPr bwMode="auto">
          <a:xfrm>
            <a:off x="3281363" y="5781675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22" name="Text Box 6"/>
          <p:cNvSpPr txBox="1">
            <a:spLocks noChangeArrowheads="1"/>
          </p:cNvSpPr>
          <p:nvPr/>
        </p:nvSpPr>
        <p:spPr bwMode="auto">
          <a:xfrm>
            <a:off x="2625725" y="395288"/>
            <a:ext cx="35115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Confocal optical path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62851" name="Line 35"/>
          <p:cNvSpPr>
            <a:spLocks noChangeShapeType="1"/>
          </p:cNvSpPr>
          <p:nvPr/>
        </p:nvSpPr>
        <p:spPr bwMode="auto">
          <a:xfrm>
            <a:off x="3127375" y="6086475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69" name="Freeform 53"/>
          <p:cNvSpPr>
            <a:spLocks/>
          </p:cNvSpPr>
          <p:nvPr/>
        </p:nvSpPr>
        <p:spPr bwMode="auto">
          <a:xfrm>
            <a:off x="2751138" y="5249863"/>
            <a:ext cx="167005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870" name="Text Box 54"/>
          <p:cNvSpPr txBox="1">
            <a:spLocks noChangeArrowheads="1"/>
          </p:cNvSpPr>
          <p:nvPr/>
        </p:nvSpPr>
        <p:spPr bwMode="auto">
          <a:xfrm>
            <a:off x="1671638" y="5233988"/>
            <a:ext cx="10302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Objective</a:t>
            </a:r>
          </a:p>
        </p:txBody>
      </p:sp>
      <p:sp>
        <p:nvSpPr>
          <p:cNvPr id="162871" name="Freeform 55"/>
          <p:cNvSpPr>
            <a:spLocks/>
          </p:cNvSpPr>
          <p:nvPr/>
        </p:nvSpPr>
        <p:spPr bwMode="auto">
          <a:xfrm>
            <a:off x="3054350" y="3656013"/>
            <a:ext cx="1062038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872" name="Freeform 56"/>
          <p:cNvSpPr>
            <a:spLocks/>
          </p:cNvSpPr>
          <p:nvPr/>
        </p:nvSpPr>
        <p:spPr bwMode="auto">
          <a:xfrm rot="10800000">
            <a:off x="3054350" y="3959225"/>
            <a:ext cx="1062038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873" name="Rectangle 57"/>
          <p:cNvSpPr>
            <a:spLocks noChangeArrowheads="1"/>
          </p:cNvSpPr>
          <p:nvPr/>
        </p:nvSpPr>
        <p:spPr bwMode="auto">
          <a:xfrm rot="-24222327">
            <a:off x="3130550" y="2214563"/>
            <a:ext cx="682625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77" name="Freeform 61"/>
          <p:cNvSpPr>
            <a:spLocks/>
          </p:cNvSpPr>
          <p:nvPr/>
        </p:nvSpPr>
        <p:spPr bwMode="auto">
          <a:xfrm rot="5400000">
            <a:off x="2827337" y="2333626"/>
            <a:ext cx="74613" cy="531812"/>
          </a:xfrm>
          <a:custGeom>
            <a:avLst/>
            <a:gdLst/>
            <a:ahLst/>
            <a:cxnLst>
              <a:cxn ang="0">
                <a:pos x="95" y="0"/>
              </a:cxn>
              <a:cxn ang="0">
                <a:pos x="0" y="143"/>
              </a:cxn>
              <a:cxn ang="0">
                <a:pos x="95" y="287"/>
              </a:cxn>
            </a:cxnLst>
            <a:rect l="0" t="0" r="r" b="b"/>
            <a:pathLst>
              <a:path w="95" h="287">
                <a:moveTo>
                  <a:pt x="95" y="0"/>
                </a:moveTo>
                <a:cubicBezTo>
                  <a:pt x="47" y="47"/>
                  <a:pt x="0" y="95"/>
                  <a:pt x="0" y="143"/>
                </a:cubicBezTo>
                <a:cubicBezTo>
                  <a:pt x="0" y="191"/>
                  <a:pt x="47" y="239"/>
                  <a:pt x="95" y="287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1" name="Freeform 65"/>
          <p:cNvSpPr>
            <a:spLocks/>
          </p:cNvSpPr>
          <p:nvPr/>
        </p:nvSpPr>
        <p:spPr bwMode="auto">
          <a:xfrm>
            <a:off x="2827338" y="2409825"/>
            <a:ext cx="74612" cy="455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7" y="144"/>
              </a:cxn>
              <a:cxn ang="0">
                <a:pos x="0" y="287"/>
              </a:cxn>
            </a:cxnLst>
            <a:rect l="0" t="0" r="r" b="b"/>
            <a:pathLst>
              <a:path w="47" h="287">
                <a:moveTo>
                  <a:pt x="0" y="0"/>
                </a:moveTo>
                <a:cubicBezTo>
                  <a:pt x="23" y="48"/>
                  <a:pt x="47" y="96"/>
                  <a:pt x="47" y="144"/>
                </a:cubicBezTo>
                <a:cubicBezTo>
                  <a:pt x="47" y="192"/>
                  <a:pt x="23" y="239"/>
                  <a:pt x="0" y="287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2" name="Text Box 66"/>
          <p:cNvSpPr txBox="1">
            <a:spLocks noChangeArrowheads="1"/>
          </p:cNvSpPr>
          <p:nvPr/>
        </p:nvSpPr>
        <p:spPr bwMode="auto">
          <a:xfrm>
            <a:off x="2389188" y="2333625"/>
            <a:ext cx="2857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62883" name="Text Box 67"/>
          <p:cNvSpPr txBox="1">
            <a:spLocks noChangeArrowheads="1"/>
          </p:cNvSpPr>
          <p:nvPr/>
        </p:nvSpPr>
        <p:spPr bwMode="auto">
          <a:xfrm>
            <a:off x="2751138" y="2789238"/>
            <a:ext cx="2857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62884" name="Line 68"/>
          <p:cNvSpPr>
            <a:spLocks noChangeShapeType="1"/>
          </p:cNvSpPr>
          <p:nvPr/>
        </p:nvSpPr>
        <p:spPr bwMode="auto">
          <a:xfrm flipV="1">
            <a:off x="3586163" y="2517775"/>
            <a:ext cx="0" cy="356711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5" name="Text Box 69"/>
          <p:cNvSpPr txBox="1">
            <a:spLocks noChangeArrowheads="1"/>
          </p:cNvSpPr>
          <p:nvPr/>
        </p:nvSpPr>
        <p:spPr bwMode="auto">
          <a:xfrm>
            <a:off x="1695450" y="3808413"/>
            <a:ext cx="11303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Relay lens</a:t>
            </a:r>
          </a:p>
        </p:txBody>
      </p:sp>
      <p:sp>
        <p:nvSpPr>
          <p:cNvPr id="162886" name="Line 70"/>
          <p:cNvSpPr>
            <a:spLocks noChangeShapeType="1"/>
          </p:cNvSpPr>
          <p:nvPr/>
        </p:nvSpPr>
        <p:spPr bwMode="auto">
          <a:xfrm>
            <a:off x="5103813" y="2138363"/>
            <a:ext cx="684212" cy="6826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7" name="Line 71"/>
          <p:cNvSpPr>
            <a:spLocks noChangeShapeType="1"/>
          </p:cNvSpPr>
          <p:nvPr/>
        </p:nvSpPr>
        <p:spPr bwMode="auto">
          <a:xfrm>
            <a:off x="3586163" y="2517775"/>
            <a:ext cx="1897062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8" name="Line 72"/>
          <p:cNvSpPr>
            <a:spLocks noChangeShapeType="1"/>
          </p:cNvSpPr>
          <p:nvPr/>
        </p:nvSpPr>
        <p:spPr bwMode="auto">
          <a:xfrm flipV="1">
            <a:off x="5483225" y="2517775"/>
            <a:ext cx="0" cy="113823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89" name="Text Box 73"/>
          <p:cNvSpPr txBox="1">
            <a:spLocks noChangeArrowheads="1"/>
          </p:cNvSpPr>
          <p:nvPr/>
        </p:nvSpPr>
        <p:spPr bwMode="auto">
          <a:xfrm>
            <a:off x="5170488" y="3656013"/>
            <a:ext cx="6921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Laser</a:t>
            </a:r>
          </a:p>
        </p:txBody>
      </p:sp>
      <p:sp>
        <p:nvSpPr>
          <p:cNvPr id="162890" name="Line 74"/>
          <p:cNvSpPr>
            <a:spLocks noChangeShapeType="1"/>
          </p:cNvSpPr>
          <p:nvPr/>
        </p:nvSpPr>
        <p:spPr bwMode="auto">
          <a:xfrm flipV="1">
            <a:off x="3660775" y="2593975"/>
            <a:ext cx="0" cy="3490913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1" name="Line 75"/>
          <p:cNvSpPr>
            <a:spLocks noChangeShapeType="1"/>
          </p:cNvSpPr>
          <p:nvPr/>
        </p:nvSpPr>
        <p:spPr bwMode="auto">
          <a:xfrm>
            <a:off x="3660775" y="2593975"/>
            <a:ext cx="3416300" cy="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2" name="Text Box 76"/>
          <p:cNvSpPr txBox="1">
            <a:spLocks noChangeArrowheads="1"/>
          </p:cNvSpPr>
          <p:nvPr/>
        </p:nvSpPr>
        <p:spPr bwMode="auto">
          <a:xfrm>
            <a:off x="1460500" y="1835150"/>
            <a:ext cx="17192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Scanning mirrors</a:t>
            </a:r>
          </a:p>
        </p:txBody>
      </p:sp>
      <p:sp>
        <p:nvSpPr>
          <p:cNvPr id="162893" name="Text Box 77"/>
          <p:cNvSpPr txBox="1">
            <a:spLocks noChangeArrowheads="1"/>
          </p:cNvSpPr>
          <p:nvPr/>
        </p:nvSpPr>
        <p:spPr bwMode="auto">
          <a:xfrm>
            <a:off x="4951413" y="1682750"/>
            <a:ext cx="9159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Dichroic</a:t>
            </a:r>
          </a:p>
        </p:txBody>
      </p:sp>
      <p:sp>
        <p:nvSpPr>
          <p:cNvPr id="162894" name="Line 78"/>
          <p:cNvSpPr>
            <a:spLocks noChangeShapeType="1"/>
          </p:cNvSpPr>
          <p:nvPr/>
        </p:nvSpPr>
        <p:spPr bwMode="auto">
          <a:xfrm>
            <a:off x="6697663" y="2136775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5" name="Line 79"/>
          <p:cNvSpPr>
            <a:spLocks noChangeShapeType="1"/>
          </p:cNvSpPr>
          <p:nvPr/>
        </p:nvSpPr>
        <p:spPr bwMode="auto">
          <a:xfrm>
            <a:off x="6697663" y="2670175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97" name="Text Box 81"/>
          <p:cNvSpPr txBox="1">
            <a:spLocks noChangeArrowheads="1"/>
          </p:cNvSpPr>
          <p:nvPr/>
        </p:nvSpPr>
        <p:spPr bwMode="auto">
          <a:xfrm>
            <a:off x="6242050" y="1682750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Pinhole</a:t>
            </a:r>
          </a:p>
        </p:txBody>
      </p:sp>
      <p:grpSp>
        <p:nvGrpSpPr>
          <p:cNvPr id="162901" name="Group 85"/>
          <p:cNvGrpSpPr>
            <a:grpSpLocks/>
          </p:cNvGrpSpPr>
          <p:nvPr/>
        </p:nvGrpSpPr>
        <p:grpSpPr bwMode="auto">
          <a:xfrm rot="5400000">
            <a:off x="7303294" y="2367757"/>
            <a:ext cx="457200" cy="455612"/>
            <a:chOff x="4697" y="1347"/>
            <a:chExt cx="288" cy="287"/>
          </a:xfrm>
        </p:grpSpPr>
        <p:sp>
          <p:nvSpPr>
            <p:cNvPr id="162898" name="Line 82"/>
            <p:cNvSpPr>
              <a:spLocks noChangeShapeType="1"/>
            </p:cNvSpPr>
            <p:nvPr/>
          </p:nvSpPr>
          <p:spPr bwMode="auto">
            <a:xfrm flipH="1">
              <a:off x="4697" y="1347"/>
              <a:ext cx="144" cy="2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2899" name="Line 83"/>
            <p:cNvSpPr>
              <a:spLocks noChangeShapeType="1"/>
            </p:cNvSpPr>
            <p:nvPr/>
          </p:nvSpPr>
          <p:spPr bwMode="auto">
            <a:xfrm>
              <a:off x="4841" y="1347"/>
              <a:ext cx="143" cy="2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2900" name="Freeform 84"/>
            <p:cNvSpPr>
              <a:spLocks/>
            </p:cNvSpPr>
            <p:nvPr/>
          </p:nvSpPr>
          <p:spPr bwMode="auto">
            <a:xfrm>
              <a:off x="4698" y="1538"/>
              <a:ext cx="287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1" y="143"/>
                </a:cxn>
                <a:cxn ang="0">
                  <a:pos x="383" y="0"/>
                </a:cxn>
              </a:cxnLst>
              <a:rect l="0" t="0" r="r" b="b"/>
              <a:pathLst>
                <a:path w="383" h="143">
                  <a:moveTo>
                    <a:pt x="0" y="0"/>
                  </a:moveTo>
                  <a:cubicBezTo>
                    <a:pt x="63" y="71"/>
                    <a:pt x="127" y="143"/>
                    <a:pt x="191" y="143"/>
                  </a:cubicBezTo>
                  <a:cubicBezTo>
                    <a:pt x="255" y="143"/>
                    <a:pt x="351" y="32"/>
                    <a:pt x="383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2902" name="Text Box 86"/>
          <p:cNvSpPr txBox="1">
            <a:spLocks noChangeArrowheads="1"/>
          </p:cNvSpPr>
          <p:nvPr/>
        </p:nvSpPr>
        <p:spPr bwMode="auto">
          <a:xfrm>
            <a:off x="7835900" y="2443163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C1si internals</a:t>
            </a:r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1900" y="1987550"/>
            <a:ext cx="6362700" cy="3435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Sectioning and 3D reconstruction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auto">
          <a:xfrm>
            <a:off x="1463675" y="3430588"/>
            <a:ext cx="639763" cy="9144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2" name="AutoShape 4"/>
          <p:cNvSpPr>
            <a:spLocks noChangeArrowheads="1"/>
          </p:cNvSpPr>
          <p:nvPr/>
        </p:nvSpPr>
        <p:spPr bwMode="auto">
          <a:xfrm>
            <a:off x="1463675" y="4344988"/>
            <a:ext cx="639763" cy="274637"/>
          </a:xfrm>
          <a:custGeom>
            <a:avLst/>
            <a:gdLst>
              <a:gd name="G0" fmla="+- 7986 0 0"/>
              <a:gd name="G1" fmla="+- 21600 0 7986"/>
              <a:gd name="G2" fmla="*/ 7986 1 2"/>
              <a:gd name="G3" fmla="+- 21600 0 G2"/>
              <a:gd name="G4" fmla="+/ 7986 21600 2"/>
              <a:gd name="G5" fmla="+/ G1 0 2"/>
              <a:gd name="G6" fmla="*/ 21600 21600 7986"/>
              <a:gd name="G7" fmla="*/ G6 1 2"/>
              <a:gd name="G8" fmla="+- 21600 0 G7"/>
              <a:gd name="G9" fmla="*/ 21600 1 2"/>
              <a:gd name="G10" fmla="+- 7986 0 G9"/>
              <a:gd name="G11" fmla="?: G10 G8 0"/>
              <a:gd name="G12" fmla="?: G10 G7 21600"/>
              <a:gd name="T0" fmla="*/ 17607 w 21600"/>
              <a:gd name="T1" fmla="*/ 10800 h 21600"/>
              <a:gd name="T2" fmla="*/ 10800 w 21600"/>
              <a:gd name="T3" fmla="*/ 21600 h 21600"/>
              <a:gd name="T4" fmla="*/ 3993 w 21600"/>
              <a:gd name="T5" fmla="*/ 10800 h 21600"/>
              <a:gd name="T6" fmla="*/ 10800 w 21600"/>
              <a:gd name="T7" fmla="*/ 0 h 21600"/>
              <a:gd name="T8" fmla="*/ 5793 w 21600"/>
              <a:gd name="T9" fmla="*/ 5793 h 21600"/>
              <a:gd name="T10" fmla="*/ 15807 w 21600"/>
              <a:gd name="T11" fmla="*/ 1580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986" y="21600"/>
                </a:lnTo>
                <a:lnTo>
                  <a:pt x="1361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3" name="Line 5"/>
          <p:cNvSpPr>
            <a:spLocks noChangeShapeType="1"/>
          </p:cNvSpPr>
          <p:nvPr/>
        </p:nvSpPr>
        <p:spPr bwMode="auto">
          <a:xfrm flipV="1">
            <a:off x="1774825" y="3246438"/>
            <a:ext cx="0" cy="155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4" name="AutoShape 6"/>
          <p:cNvSpPr>
            <a:spLocks noChangeArrowheads="1"/>
          </p:cNvSpPr>
          <p:nvPr/>
        </p:nvSpPr>
        <p:spPr bwMode="auto">
          <a:xfrm rot="-2714726">
            <a:off x="1412082" y="5028406"/>
            <a:ext cx="639762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auto">
          <a:xfrm>
            <a:off x="1463675" y="2514600"/>
            <a:ext cx="639763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6376" name="Line 8"/>
          <p:cNvSpPr>
            <a:spLocks noChangeShapeType="1"/>
          </p:cNvSpPr>
          <p:nvPr/>
        </p:nvSpPr>
        <p:spPr bwMode="auto">
          <a:xfrm>
            <a:off x="1006475" y="5303838"/>
            <a:ext cx="1462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7" name="Line 9"/>
          <p:cNvSpPr>
            <a:spLocks noChangeShapeType="1"/>
          </p:cNvSpPr>
          <p:nvPr/>
        </p:nvSpPr>
        <p:spPr bwMode="auto">
          <a:xfrm flipV="1">
            <a:off x="1189038" y="5989638"/>
            <a:ext cx="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8" name="Line 10"/>
          <p:cNvSpPr>
            <a:spLocks noChangeShapeType="1"/>
          </p:cNvSpPr>
          <p:nvPr/>
        </p:nvSpPr>
        <p:spPr bwMode="auto">
          <a:xfrm flipH="1">
            <a:off x="1006475" y="6172200"/>
            <a:ext cx="182563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79" name="Line 11"/>
          <p:cNvSpPr>
            <a:spLocks noChangeShapeType="1"/>
          </p:cNvSpPr>
          <p:nvPr/>
        </p:nvSpPr>
        <p:spPr bwMode="auto">
          <a:xfrm>
            <a:off x="1189038" y="6172200"/>
            <a:ext cx="1825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380" name="Text Box 12"/>
          <p:cNvSpPr txBox="1">
            <a:spLocks noChangeArrowheads="1"/>
          </p:cNvSpPr>
          <p:nvPr/>
        </p:nvSpPr>
        <p:spPr bwMode="auto">
          <a:xfrm>
            <a:off x="822325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x</a:t>
            </a:r>
          </a:p>
        </p:txBody>
      </p:sp>
      <p:sp>
        <p:nvSpPr>
          <p:cNvPr id="186381" name="Text Box 13"/>
          <p:cNvSpPr txBox="1">
            <a:spLocks noChangeArrowheads="1"/>
          </p:cNvSpPr>
          <p:nvPr/>
        </p:nvSpPr>
        <p:spPr bwMode="auto">
          <a:xfrm>
            <a:off x="1281113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y</a:t>
            </a:r>
          </a:p>
        </p:txBody>
      </p:sp>
      <p:sp>
        <p:nvSpPr>
          <p:cNvPr id="186382" name="Text Box 14"/>
          <p:cNvSpPr txBox="1">
            <a:spLocks noChangeArrowheads="1"/>
          </p:cNvSpPr>
          <p:nvPr/>
        </p:nvSpPr>
        <p:spPr bwMode="auto">
          <a:xfrm>
            <a:off x="1054100" y="5715000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you get?</a:t>
            </a:r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3" cstate="print"/>
          <a:srcRect b="9785"/>
          <a:stretch>
            <a:fillRect/>
          </a:stretch>
        </p:blipFill>
        <p:spPr bwMode="auto">
          <a:xfrm>
            <a:off x="2825750" y="2138363"/>
            <a:ext cx="4113213" cy="3263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Detectors  - PMTs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82750"/>
            <a:ext cx="7772400" cy="1371600"/>
          </a:xfrm>
        </p:spPr>
        <p:txBody>
          <a:bodyPr/>
          <a:lstStyle/>
          <a:p>
            <a:r>
              <a:rPr lang="en-US"/>
              <a:t>Must be fast – confocal beam spends only a few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s on each pixel</a:t>
            </a:r>
          </a:p>
          <a:p>
            <a:pPr lvl="1"/>
            <a:r>
              <a:rPr lang="en-US"/>
              <a:t>Photomultiplier tubes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 cstate="print"/>
          <a:srcRect l="1601" t="2229" r="2766" b="6735"/>
          <a:stretch>
            <a:fillRect/>
          </a:stretch>
        </p:blipFill>
        <p:spPr bwMode="auto">
          <a:xfrm>
            <a:off x="852488" y="3276600"/>
            <a:ext cx="4554537" cy="311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6013450" y="3276601"/>
            <a:ext cx="2732088" cy="28623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Pulse width for single </a:t>
            </a:r>
            <a:r>
              <a:rPr lang="en-US" sz="2400" dirty="0" smtClean="0"/>
              <a:t>photon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dirty="0"/>
              <a:t>~ 10-100ns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Very linear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Very high </a:t>
            </a:r>
            <a:r>
              <a:rPr lang="en-US" sz="2400" dirty="0" smtClean="0"/>
              <a:t>gain</a:t>
            </a:r>
          </a:p>
          <a:p>
            <a:pPr>
              <a:spcBef>
                <a:spcPct val="50000"/>
              </a:spcBef>
            </a:pPr>
            <a:r>
              <a:rPr lang="en-US" sz="2400" dirty="0" smtClean="0"/>
              <a:t>~ 0 read noise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Detectors  - PMTs</a:t>
            </a:r>
          </a:p>
        </p:txBody>
      </p:sp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6100" y="2062163"/>
            <a:ext cx="5715000" cy="444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9140" name="Text Box 4"/>
          <p:cNvSpPr txBox="1">
            <a:spLocks noChangeArrowheads="1"/>
          </p:cNvSpPr>
          <p:nvPr/>
        </p:nvSpPr>
        <p:spPr bwMode="auto">
          <a:xfrm>
            <a:off x="6172200" y="4062413"/>
            <a:ext cx="2743200" cy="25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</a:rPr>
              <a:t>Laser-Scanning </a:t>
            </a:r>
            <a:r>
              <a:rPr lang="en-US" sz="1800" dirty="0" err="1">
                <a:solidFill>
                  <a:schemeClr val="bg1"/>
                </a:solidFill>
              </a:rPr>
              <a:t>Confocal</a:t>
            </a:r>
            <a:endParaRPr lang="en-US" sz="1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 sz="1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</a:rPr>
              <a:t>E11.5 mouse lung stained for E-</a:t>
            </a:r>
            <a:r>
              <a:rPr lang="en-US" sz="1800" dirty="0" err="1">
                <a:solidFill>
                  <a:schemeClr val="bg1"/>
                </a:solidFill>
              </a:rPr>
              <a:t>cadherin</a:t>
            </a:r>
            <a:endParaRPr lang="en-US" sz="1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 sz="1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</a:rPr>
              <a:t>Nan Tang, Martin lab</a:t>
            </a:r>
          </a:p>
        </p:txBody>
      </p:sp>
      <p:pic>
        <p:nvPicPr>
          <p:cNvPr id="5" name="TDE_40x_hires - Movi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04800" y="1066800"/>
            <a:ext cx="58293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Confocal vs. Widefield</a:t>
            </a:r>
          </a:p>
        </p:txBody>
      </p:sp>
      <p:pic>
        <p:nvPicPr>
          <p:cNvPr id="221187" name="Picture 3" descr="tccell-confocal-8bit"/>
          <p:cNvPicPr>
            <a:picLocks noChangeAspect="1" noChangeArrowheads="1"/>
          </p:cNvPicPr>
          <p:nvPr/>
        </p:nvPicPr>
        <p:blipFill>
          <a:blip r:embed="rId3" cstate="print"/>
          <a:srcRect l="24937" r="3563" b="39093"/>
          <a:stretch>
            <a:fillRect/>
          </a:stretch>
        </p:blipFill>
        <p:spPr bwMode="auto">
          <a:xfrm>
            <a:off x="0" y="1828800"/>
            <a:ext cx="4552950" cy="3879850"/>
          </a:xfrm>
          <a:prstGeom prst="rect">
            <a:avLst/>
          </a:prstGeom>
          <a:noFill/>
        </p:spPr>
      </p:pic>
      <p:pic>
        <p:nvPicPr>
          <p:cNvPr id="221188" name="Picture 4" descr="tccell-widefield-8bit"/>
          <p:cNvPicPr>
            <a:picLocks noChangeAspect="1" noChangeArrowheads="1"/>
          </p:cNvPicPr>
          <p:nvPr/>
        </p:nvPicPr>
        <p:blipFill>
          <a:blip r:embed="rId4" cstate="print"/>
          <a:srcRect l="25031" r="3937" b="39093"/>
          <a:stretch>
            <a:fillRect/>
          </a:stretch>
        </p:blipFill>
        <p:spPr bwMode="auto">
          <a:xfrm>
            <a:off x="4637088" y="1828800"/>
            <a:ext cx="4506912" cy="3865563"/>
          </a:xfrm>
          <a:prstGeom prst="rect">
            <a:avLst/>
          </a:prstGeom>
          <a:noFill/>
        </p:spPr>
      </p:pic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1371600" y="5867400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Confocal</a:t>
            </a:r>
          </a:p>
        </p:txBody>
      </p:sp>
      <p:sp>
        <p:nvSpPr>
          <p:cNvPr id="221190" name="Text Box 6"/>
          <p:cNvSpPr txBox="1">
            <a:spLocks noChangeArrowheads="1"/>
          </p:cNvSpPr>
          <p:nvPr/>
        </p:nvSpPr>
        <p:spPr bwMode="auto">
          <a:xfrm>
            <a:off x="6019800" y="59436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221191" name="Text Box 7"/>
          <p:cNvSpPr txBox="1">
            <a:spLocks noChangeArrowheads="1"/>
          </p:cNvSpPr>
          <p:nvPr/>
        </p:nvSpPr>
        <p:spPr bwMode="auto">
          <a:xfrm>
            <a:off x="304800" y="6324600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Tissue culture cell with 60x / 1.4NA objective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Confocal vs. Widefield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1752600" y="5791200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Confocal</a:t>
            </a: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6400800" y="57912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304800" y="6324600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20 </a:t>
            </a:r>
            <a:r>
              <a:rPr lang="en-US" sz="2000">
                <a:solidFill>
                  <a:schemeClr val="bg1"/>
                </a:solidFill>
                <a:latin typeface="Symbol" pitchFamily="18" charset="2"/>
              </a:rPr>
              <a:t>m</a:t>
            </a:r>
            <a:r>
              <a:rPr lang="en-US" sz="2000">
                <a:solidFill>
                  <a:schemeClr val="bg1"/>
                </a:solidFill>
              </a:rPr>
              <a:t>m rat intestine section recorded with 60x / 1.4NA objective</a:t>
            </a:r>
          </a:p>
        </p:txBody>
      </p:sp>
      <p:pic>
        <p:nvPicPr>
          <p:cNvPr id="223238" name="Picture 6" descr="confocal-8bit"/>
          <p:cNvPicPr>
            <a:picLocks noChangeAspect="1" noChangeArrowheads="1"/>
          </p:cNvPicPr>
          <p:nvPr/>
        </p:nvPicPr>
        <p:blipFill>
          <a:blip r:embed="rId3" cstate="print"/>
          <a:srcRect l="10782" t="34413" r="36749"/>
          <a:stretch>
            <a:fillRect/>
          </a:stretch>
        </p:blipFill>
        <p:spPr bwMode="auto">
          <a:xfrm>
            <a:off x="381000" y="1092200"/>
            <a:ext cx="4113213" cy="4594225"/>
          </a:xfrm>
          <a:prstGeom prst="rect">
            <a:avLst/>
          </a:prstGeom>
          <a:noFill/>
        </p:spPr>
      </p:pic>
      <p:pic>
        <p:nvPicPr>
          <p:cNvPr id="223239" name="Picture 7" descr="widefield-8bit"/>
          <p:cNvPicPr>
            <a:picLocks noChangeAspect="1" noChangeArrowheads="1"/>
          </p:cNvPicPr>
          <p:nvPr/>
        </p:nvPicPr>
        <p:blipFill>
          <a:blip r:embed="rId4" cstate="print"/>
          <a:srcRect l="1462" t="37062" r="33836"/>
          <a:stretch>
            <a:fillRect/>
          </a:stretch>
        </p:blipFill>
        <p:spPr bwMode="auto">
          <a:xfrm>
            <a:off x="4648200" y="1066800"/>
            <a:ext cx="4222750" cy="4619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71525"/>
          </a:xfrm>
        </p:spPr>
        <p:txBody>
          <a:bodyPr/>
          <a:lstStyle/>
          <a:p>
            <a:r>
              <a:rPr lang="en-US"/>
              <a:t>Multi-photon excitation</a:t>
            </a:r>
          </a:p>
        </p:txBody>
      </p:sp>
      <p:sp>
        <p:nvSpPr>
          <p:cNvPr id="139267" name="Line 3"/>
          <p:cNvSpPr>
            <a:spLocks noChangeShapeType="1"/>
          </p:cNvSpPr>
          <p:nvPr/>
        </p:nvSpPr>
        <p:spPr bwMode="auto">
          <a:xfrm>
            <a:off x="1843088" y="2463800"/>
            <a:ext cx="1981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68" name="Line 4"/>
          <p:cNvSpPr>
            <a:spLocks noChangeShapeType="1"/>
          </p:cNvSpPr>
          <p:nvPr/>
        </p:nvSpPr>
        <p:spPr bwMode="auto">
          <a:xfrm>
            <a:off x="1843088" y="23114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69" name="Line 5"/>
          <p:cNvSpPr>
            <a:spLocks noChangeShapeType="1"/>
          </p:cNvSpPr>
          <p:nvPr/>
        </p:nvSpPr>
        <p:spPr bwMode="auto">
          <a:xfrm>
            <a:off x="1843088" y="21590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1417638" y="4246563"/>
            <a:ext cx="268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ヒラギノ角ゴ Pro W3" pitchFamily="84" charset="-128"/>
              </a:rPr>
              <a:t>0</a:t>
            </a:r>
          </a:p>
        </p:txBody>
      </p:sp>
      <p:sp>
        <p:nvSpPr>
          <p:cNvPr id="139271" name="Text Box 7"/>
          <p:cNvSpPr txBox="1">
            <a:spLocks noChangeArrowheads="1"/>
          </p:cNvSpPr>
          <p:nvPr/>
        </p:nvSpPr>
        <p:spPr bwMode="auto">
          <a:xfrm>
            <a:off x="1417638" y="4089400"/>
            <a:ext cx="268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ヒラギノ角ゴ Pro W3" pitchFamily="84" charset="-128"/>
              </a:rPr>
              <a:t>1</a:t>
            </a: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1423988" y="3898900"/>
            <a:ext cx="268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ヒラギノ角ゴ Pro W3" pitchFamily="84" charset="-128"/>
              </a:rPr>
              <a:t>2</a:t>
            </a:r>
          </a:p>
        </p:txBody>
      </p:sp>
      <p:sp>
        <p:nvSpPr>
          <p:cNvPr id="139273" name="Text Box 9"/>
          <p:cNvSpPr txBox="1">
            <a:spLocks noChangeArrowheads="1"/>
          </p:cNvSpPr>
          <p:nvPr/>
        </p:nvSpPr>
        <p:spPr bwMode="auto">
          <a:xfrm>
            <a:off x="928688" y="2082800"/>
            <a:ext cx="500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ea typeface="ヒラギノ角ゴ Pro W3" pitchFamily="84" charset="-128"/>
              </a:rPr>
              <a:t>S</a:t>
            </a:r>
            <a:r>
              <a:rPr lang="en-US" sz="2400" baseline="-25000">
                <a:ea typeface="ヒラギノ角ゴ Pro W3" pitchFamily="84" charset="-128"/>
              </a:rPr>
              <a:t>1</a:t>
            </a:r>
            <a:endParaRPr lang="en-US" sz="2400">
              <a:ea typeface="ヒラギノ角ゴ Pro W3" pitchFamily="84" charset="-128"/>
            </a:endParaRPr>
          </a:p>
        </p:txBody>
      </p:sp>
      <p:sp>
        <p:nvSpPr>
          <p:cNvPr id="139274" name="Line 10"/>
          <p:cNvSpPr>
            <a:spLocks noChangeShapeType="1"/>
          </p:cNvSpPr>
          <p:nvPr/>
        </p:nvSpPr>
        <p:spPr bwMode="auto">
          <a:xfrm>
            <a:off x="1914525" y="4368800"/>
            <a:ext cx="1981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5" name="Line 11"/>
          <p:cNvSpPr>
            <a:spLocks noChangeShapeType="1"/>
          </p:cNvSpPr>
          <p:nvPr/>
        </p:nvSpPr>
        <p:spPr bwMode="auto">
          <a:xfrm>
            <a:off x="1914525" y="42164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6" name="Line 12"/>
          <p:cNvSpPr>
            <a:spLocks noChangeShapeType="1"/>
          </p:cNvSpPr>
          <p:nvPr/>
        </p:nvSpPr>
        <p:spPr bwMode="auto">
          <a:xfrm>
            <a:off x="1914525" y="40640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957263" y="3835400"/>
            <a:ext cx="500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ea typeface="ヒラギノ角ゴ Pro W3" pitchFamily="84" charset="-128"/>
              </a:rPr>
              <a:t>S</a:t>
            </a:r>
            <a:r>
              <a:rPr lang="en-US" sz="2400" baseline="-25000">
                <a:ea typeface="ヒラギノ角ゴ Pro W3" pitchFamily="84" charset="-128"/>
              </a:rPr>
              <a:t>0</a:t>
            </a:r>
            <a:endParaRPr lang="en-US" sz="2400">
              <a:ea typeface="ヒラギノ角ゴ Pro W3" pitchFamily="84" charset="-128"/>
            </a:endParaRP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 flipV="1">
            <a:off x="2295525" y="2159000"/>
            <a:ext cx="0" cy="11064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9279" name="AutoShape 15"/>
          <p:cNvCxnSpPr>
            <a:cxnSpLocks noChangeShapeType="1"/>
          </p:cNvCxnSpPr>
          <p:nvPr/>
        </p:nvCxnSpPr>
        <p:spPr bwMode="auto">
          <a:xfrm rot="16200000">
            <a:off x="1643063" y="2806700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39280" name="Text Box 16"/>
          <p:cNvSpPr txBox="1">
            <a:spLocks noChangeArrowheads="1"/>
          </p:cNvSpPr>
          <p:nvPr/>
        </p:nvSpPr>
        <p:spPr bwMode="auto">
          <a:xfrm>
            <a:off x="1681163" y="2692400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A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sp>
        <p:nvSpPr>
          <p:cNvPr id="139281" name="Line 17"/>
          <p:cNvSpPr>
            <a:spLocks noChangeShapeType="1"/>
          </p:cNvSpPr>
          <p:nvPr/>
        </p:nvSpPr>
        <p:spPr bwMode="auto">
          <a:xfrm>
            <a:off x="3278188" y="2159000"/>
            <a:ext cx="0" cy="3048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82" name="Text Box 18"/>
          <p:cNvSpPr txBox="1">
            <a:spLocks noChangeArrowheads="1"/>
          </p:cNvSpPr>
          <p:nvPr/>
        </p:nvSpPr>
        <p:spPr bwMode="auto">
          <a:xfrm>
            <a:off x="2728913" y="1609725"/>
            <a:ext cx="11668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ヒラギノ角ゴ Pro W3" pitchFamily="84" charset="-128"/>
              </a:rPr>
              <a:t>Internal</a:t>
            </a:r>
          </a:p>
          <a:p>
            <a:r>
              <a:rPr lang="en-US">
                <a:ea typeface="ヒラギノ角ゴ Pro W3" pitchFamily="84" charset="-128"/>
              </a:rPr>
              <a:t>conversion</a:t>
            </a:r>
            <a:endParaRPr lang="en-US" sz="1400">
              <a:ea typeface="ヒラギノ角ゴ Pro W3" pitchFamily="84" charset="-128"/>
            </a:endParaRPr>
          </a:p>
        </p:txBody>
      </p:sp>
      <p:sp>
        <p:nvSpPr>
          <p:cNvPr id="139283" name="Line 19"/>
          <p:cNvSpPr>
            <a:spLocks noChangeShapeType="1"/>
          </p:cNvSpPr>
          <p:nvPr/>
        </p:nvSpPr>
        <p:spPr bwMode="auto">
          <a:xfrm flipH="1">
            <a:off x="3367088" y="2463800"/>
            <a:ext cx="0" cy="1600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84" name="Line 20"/>
          <p:cNvSpPr>
            <a:spLocks noChangeShapeType="1"/>
          </p:cNvSpPr>
          <p:nvPr/>
        </p:nvSpPr>
        <p:spPr bwMode="auto">
          <a:xfrm flipH="1">
            <a:off x="3595688" y="2463800"/>
            <a:ext cx="0" cy="1905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9285" name="AutoShape 21"/>
          <p:cNvCxnSpPr>
            <a:cxnSpLocks noChangeShapeType="1"/>
          </p:cNvCxnSpPr>
          <p:nvPr/>
        </p:nvCxnSpPr>
        <p:spPr bwMode="auto">
          <a:xfrm rot="16200000" flipH="1">
            <a:off x="3519488" y="3149600"/>
            <a:ext cx="457200" cy="3048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139286" name="Text Box 22"/>
          <p:cNvSpPr txBox="1">
            <a:spLocks noChangeArrowheads="1"/>
          </p:cNvSpPr>
          <p:nvPr/>
        </p:nvSpPr>
        <p:spPr bwMode="auto">
          <a:xfrm>
            <a:off x="3671888" y="2997200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E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cxnSp>
        <p:nvCxnSpPr>
          <p:cNvPr id="139287" name="AutoShape 23"/>
          <p:cNvCxnSpPr>
            <a:cxnSpLocks noChangeShapeType="1"/>
          </p:cNvCxnSpPr>
          <p:nvPr/>
        </p:nvCxnSpPr>
        <p:spPr bwMode="auto">
          <a:xfrm rot="16200000" flipH="1">
            <a:off x="3328988" y="3263900"/>
            <a:ext cx="457200" cy="3810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139288" name="Line 24"/>
          <p:cNvSpPr>
            <a:spLocks noChangeShapeType="1"/>
          </p:cNvSpPr>
          <p:nvPr/>
        </p:nvSpPr>
        <p:spPr bwMode="auto">
          <a:xfrm flipV="1">
            <a:off x="2290763" y="3225800"/>
            <a:ext cx="0" cy="11064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9289" name="Picture 25" descr="2-photon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/>
          <a:stretch>
            <a:fillRect/>
          </a:stretch>
        </p:blipFill>
        <p:spPr bwMode="auto">
          <a:xfrm>
            <a:off x="5953125" y="1152525"/>
            <a:ext cx="2351088" cy="381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90" name="Line 26"/>
          <p:cNvSpPr>
            <a:spLocks noChangeShapeType="1"/>
          </p:cNvSpPr>
          <p:nvPr/>
        </p:nvSpPr>
        <p:spPr bwMode="auto">
          <a:xfrm flipV="1">
            <a:off x="2828925" y="2159000"/>
            <a:ext cx="0" cy="2209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9291" name="AutoShape 27"/>
          <p:cNvCxnSpPr>
            <a:cxnSpLocks noChangeShapeType="1"/>
          </p:cNvCxnSpPr>
          <p:nvPr/>
        </p:nvCxnSpPr>
        <p:spPr bwMode="auto">
          <a:xfrm rot="16200000">
            <a:off x="2333625" y="3035300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139292" name="Text Box 28"/>
          <p:cNvSpPr txBox="1">
            <a:spLocks noChangeArrowheads="1"/>
          </p:cNvSpPr>
          <p:nvPr/>
        </p:nvSpPr>
        <p:spPr bwMode="auto">
          <a:xfrm>
            <a:off x="2371725" y="2997200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A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cxnSp>
        <p:nvCxnSpPr>
          <p:cNvPr id="139293" name="AutoShape 29"/>
          <p:cNvCxnSpPr>
            <a:cxnSpLocks noChangeShapeType="1"/>
          </p:cNvCxnSpPr>
          <p:nvPr/>
        </p:nvCxnSpPr>
        <p:spPr bwMode="auto">
          <a:xfrm rot="16200000">
            <a:off x="1719263" y="3644900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39294" name="Text Box 30"/>
          <p:cNvSpPr txBox="1">
            <a:spLocks noChangeArrowheads="1"/>
          </p:cNvSpPr>
          <p:nvPr/>
        </p:nvSpPr>
        <p:spPr bwMode="auto">
          <a:xfrm>
            <a:off x="1757363" y="3530600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A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sp>
        <p:nvSpPr>
          <p:cNvPr id="139295" name="Rectangle 31"/>
          <p:cNvSpPr>
            <a:spLocks noChangeArrowheads="1"/>
          </p:cNvSpPr>
          <p:nvPr/>
        </p:nvSpPr>
        <p:spPr bwMode="auto">
          <a:xfrm>
            <a:off x="5648325" y="5114925"/>
            <a:ext cx="3208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ea typeface="ヒラギノ角ゴ Pro W3" pitchFamily="84" charset="-128"/>
              </a:rPr>
              <a:t>Brad Amos, MRC, Cambridge</a:t>
            </a:r>
          </a:p>
        </p:txBody>
      </p:sp>
      <p:sp>
        <p:nvSpPr>
          <p:cNvPr id="139296" name="Text Box 32"/>
          <p:cNvSpPr txBox="1">
            <a:spLocks noChangeArrowheads="1"/>
          </p:cNvSpPr>
          <p:nvPr/>
        </p:nvSpPr>
        <p:spPr bwMode="auto">
          <a:xfrm>
            <a:off x="928688" y="5629275"/>
            <a:ext cx="71342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Multi-photon excitation does not excite out-of-focus light, so you can get rid of pinhole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</a:t>
            </a:r>
            <a:r>
              <a:rPr lang="en-US" dirty="0" smtClean="0"/>
              <a:t>Detection</a:t>
            </a:r>
            <a:endParaRPr lang="en-US" dirty="0"/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3" cstate="print"/>
          <a:srcRect t="3061" b="2423"/>
          <a:stretch>
            <a:fillRect/>
          </a:stretch>
        </p:blipFill>
        <p:spPr bwMode="auto">
          <a:xfrm>
            <a:off x="473075" y="2670175"/>
            <a:ext cx="4208463" cy="2352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32103" name="Rectangle 7"/>
          <p:cNvSpPr>
            <a:spLocks noChangeArrowheads="1"/>
          </p:cNvSpPr>
          <p:nvPr/>
        </p:nvSpPr>
        <p:spPr bwMode="auto">
          <a:xfrm rot="-934538">
            <a:off x="246063" y="2062163"/>
            <a:ext cx="2505075" cy="9874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104" name="Rectangle 8"/>
          <p:cNvSpPr>
            <a:spLocks noChangeArrowheads="1"/>
          </p:cNvSpPr>
          <p:nvPr/>
        </p:nvSpPr>
        <p:spPr bwMode="auto">
          <a:xfrm rot="1116559">
            <a:off x="19050" y="4719638"/>
            <a:ext cx="2505075" cy="9874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32107" name="Picture 11" descr="Mont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3138" y="2886075"/>
            <a:ext cx="4267200" cy="3048000"/>
          </a:xfrm>
          <a:prstGeom prst="rect">
            <a:avLst/>
          </a:prstGeom>
          <a:noFill/>
        </p:spPr>
      </p:pic>
      <p:sp>
        <p:nvSpPr>
          <p:cNvPr id="132108" name="Text Box 12"/>
          <p:cNvSpPr txBox="1">
            <a:spLocks noChangeArrowheads="1"/>
          </p:cNvSpPr>
          <p:nvPr/>
        </p:nvSpPr>
        <p:spPr bwMode="auto">
          <a:xfrm>
            <a:off x="5027613" y="1747838"/>
            <a:ext cx="3795712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/>
              <a:t>Montage of 32 channels of sample stained with DAPI and Alexa 488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Confocal</a:t>
            </a:r>
          </a:p>
        </p:txBody>
      </p:sp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3" cstate="print"/>
          <a:srcRect l="2200" r="1375"/>
          <a:stretch>
            <a:fillRect/>
          </a:stretch>
        </p:blipFill>
        <p:spPr bwMode="auto">
          <a:xfrm>
            <a:off x="169863" y="2443163"/>
            <a:ext cx="3340100" cy="300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64869" name="Picture 5"/>
          <p:cNvPicPr>
            <a:picLocks noChangeAspect="1" noChangeArrowheads="1"/>
          </p:cNvPicPr>
          <p:nvPr/>
        </p:nvPicPr>
        <p:blipFill>
          <a:blip r:embed="rId4" cstate="print"/>
          <a:srcRect l="1819" r="4405"/>
          <a:stretch>
            <a:fillRect/>
          </a:stretch>
        </p:blipFill>
        <p:spPr bwMode="auto">
          <a:xfrm>
            <a:off x="3660775" y="1987550"/>
            <a:ext cx="5237163" cy="3722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165100"/>
            <a:ext cx="7772400" cy="762000"/>
          </a:xfrm>
        </p:spPr>
        <p:txBody>
          <a:bodyPr/>
          <a:lstStyle/>
          <a:p>
            <a:r>
              <a:rPr lang="en-US"/>
              <a:t>Autofluorescence removal</a:t>
            </a:r>
          </a:p>
        </p:txBody>
      </p:sp>
      <p:pic>
        <p:nvPicPr>
          <p:cNvPr id="171013" name="Picture 5" descr="unmixed"/>
          <p:cNvPicPr>
            <a:picLocks noChangeAspect="1" noChangeArrowheads="1"/>
          </p:cNvPicPr>
          <p:nvPr/>
        </p:nvPicPr>
        <p:blipFill>
          <a:blip r:embed="rId3" cstate="print"/>
          <a:srcRect t="17896"/>
          <a:stretch>
            <a:fillRect/>
          </a:stretch>
        </p:blipFill>
        <p:spPr bwMode="auto">
          <a:xfrm>
            <a:off x="625475" y="4187825"/>
            <a:ext cx="6097588" cy="2439988"/>
          </a:xfrm>
          <a:prstGeom prst="rect">
            <a:avLst/>
          </a:prstGeom>
          <a:noFill/>
        </p:spPr>
      </p:pic>
      <p:pic>
        <p:nvPicPr>
          <p:cNvPr id="171014" name="Picture 6" descr="original"/>
          <p:cNvPicPr>
            <a:picLocks noChangeAspect="1" noChangeArrowheads="1"/>
          </p:cNvPicPr>
          <p:nvPr/>
        </p:nvPicPr>
        <p:blipFill>
          <a:blip r:embed="rId4" cstate="print"/>
          <a:srcRect t="17896"/>
          <a:stretch>
            <a:fillRect/>
          </a:stretch>
        </p:blipFill>
        <p:spPr bwMode="auto">
          <a:xfrm>
            <a:off x="625475" y="1531938"/>
            <a:ext cx="6097588" cy="2439987"/>
          </a:xfrm>
          <a:prstGeom prst="rect">
            <a:avLst/>
          </a:prstGeom>
          <a:noFill/>
        </p:spPr>
      </p:pic>
      <p:sp>
        <p:nvSpPr>
          <p:cNvPr id="171015" name="Text Box 7"/>
          <p:cNvSpPr txBox="1">
            <a:spLocks noChangeArrowheads="1"/>
          </p:cNvSpPr>
          <p:nvPr/>
        </p:nvSpPr>
        <p:spPr bwMode="auto">
          <a:xfrm>
            <a:off x="1992313" y="831850"/>
            <a:ext cx="526256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Drosophila embryo with neuronal GFP staining – Jan lab</a:t>
            </a:r>
          </a:p>
        </p:txBody>
      </p:sp>
      <p:sp>
        <p:nvSpPr>
          <p:cNvPr id="171016" name="Text Box 8"/>
          <p:cNvSpPr txBox="1">
            <a:spLocks noChangeArrowheads="1"/>
          </p:cNvSpPr>
          <p:nvPr/>
        </p:nvSpPr>
        <p:spPr bwMode="auto">
          <a:xfrm>
            <a:off x="6924675" y="1608138"/>
            <a:ext cx="1973263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Best single channel image</a:t>
            </a:r>
          </a:p>
        </p:txBody>
      </p:sp>
      <p:sp>
        <p:nvSpPr>
          <p:cNvPr id="171017" name="Text Box 9"/>
          <p:cNvSpPr txBox="1">
            <a:spLocks noChangeArrowheads="1"/>
          </p:cNvSpPr>
          <p:nvPr/>
        </p:nvSpPr>
        <p:spPr bwMode="auto">
          <a:xfrm>
            <a:off x="6924675" y="4264025"/>
            <a:ext cx="2125663" cy="1069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After autofluorescence removal by linear unmixing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Sectioning and 3D reconstruction</a:t>
            </a:r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63675" y="3430588"/>
            <a:ext cx="639763" cy="9144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0" name="AutoShape 4"/>
          <p:cNvSpPr>
            <a:spLocks noChangeArrowheads="1"/>
          </p:cNvSpPr>
          <p:nvPr/>
        </p:nvSpPr>
        <p:spPr bwMode="auto">
          <a:xfrm>
            <a:off x="1463675" y="4344988"/>
            <a:ext cx="639763" cy="274637"/>
          </a:xfrm>
          <a:custGeom>
            <a:avLst/>
            <a:gdLst>
              <a:gd name="G0" fmla="+- 7986 0 0"/>
              <a:gd name="G1" fmla="+- 21600 0 7986"/>
              <a:gd name="G2" fmla="*/ 7986 1 2"/>
              <a:gd name="G3" fmla="+- 21600 0 G2"/>
              <a:gd name="G4" fmla="+/ 7986 21600 2"/>
              <a:gd name="G5" fmla="+/ G1 0 2"/>
              <a:gd name="G6" fmla="*/ 21600 21600 7986"/>
              <a:gd name="G7" fmla="*/ G6 1 2"/>
              <a:gd name="G8" fmla="+- 21600 0 G7"/>
              <a:gd name="G9" fmla="*/ 21600 1 2"/>
              <a:gd name="G10" fmla="+- 7986 0 G9"/>
              <a:gd name="G11" fmla="?: G10 G8 0"/>
              <a:gd name="G12" fmla="?: G10 G7 21600"/>
              <a:gd name="T0" fmla="*/ 17607 w 21600"/>
              <a:gd name="T1" fmla="*/ 10800 h 21600"/>
              <a:gd name="T2" fmla="*/ 10800 w 21600"/>
              <a:gd name="T3" fmla="*/ 21600 h 21600"/>
              <a:gd name="T4" fmla="*/ 3993 w 21600"/>
              <a:gd name="T5" fmla="*/ 10800 h 21600"/>
              <a:gd name="T6" fmla="*/ 10800 w 21600"/>
              <a:gd name="T7" fmla="*/ 0 h 21600"/>
              <a:gd name="T8" fmla="*/ 5793 w 21600"/>
              <a:gd name="T9" fmla="*/ 5793 h 21600"/>
              <a:gd name="T10" fmla="*/ 15807 w 21600"/>
              <a:gd name="T11" fmla="*/ 1580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986" y="21600"/>
                </a:lnTo>
                <a:lnTo>
                  <a:pt x="1361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1" name="Line 5"/>
          <p:cNvSpPr>
            <a:spLocks noChangeShapeType="1"/>
          </p:cNvSpPr>
          <p:nvPr/>
        </p:nvSpPr>
        <p:spPr bwMode="auto">
          <a:xfrm flipV="1">
            <a:off x="1774825" y="3246438"/>
            <a:ext cx="0" cy="155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2" name="AutoShape 6"/>
          <p:cNvSpPr>
            <a:spLocks noChangeArrowheads="1"/>
          </p:cNvSpPr>
          <p:nvPr/>
        </p:nvSpPr>
        <p:spPr bwMode="auto">
          <a:xfrm rot="-2714726">
            <a:off x="1412082" y="5120481"/>
            <a:ext cx="639762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1554163" y="25146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8424" name="Line 8"/>
          <p:cNvSpPr>
            <a:spLocks noChangeShapeType="1"/>
          </p:cNvSpPr>
          <p:nvPr/>
        </p:nvSpPr>
        <p:spPr bwMode="auto">
          <a:xfrm>
            <a:off x="1006475" y="5303838"/>
            <a:ext cx="1462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5" name="Line 9"/>
          <p:cNvSpPr>
            <a:spLocks noChangeShapeType="1"/>
          </p:cNvSpPr>
          <p:nvPr/>
        </p:nvSpPr>
        <p:spPr bwMode="auto">
          <a:xfrm flipV="1">
            <a:off x="1189038" y="5989638"/>
            <a:ext cx="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6" name="Line 10"/>
          <p:cNvSpPr>
            <a:spLocks noChangeShapeType="1"/>
          </p:cNvSpPr>
          <p:nvPr/>
        </p:nvSpPr>
        <p:spPr bwMode="auto">
          <a:xfrm flipH="1">
            <a:off x="1006475" y="6172200"/>
            <a:ext cx="182563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7" name="Line 11"/>
          <p:cNvSpPr>
            <a:spLocks noChangeShapeType="1"/>
          </p:cNvSpPr>
          <p:nvPr/>
        </p:nvSpPr>
        <p:spPr bwMode="auto">
          <a:xfrm>
            <a:off x="1189038" y="6172200"/>
            <a:ext cx="1825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428" name="Text Box 12"/>
          <p:cNvSpPr txBox="1">
            <a:spLocks noChangeArrowheads="1"/>
          </p:cNvSpPr>
          <p:nvPr/>
        </p:nvSpPr>
        <p:spPr bwMode="auto">
          <a:xfrm>
            <a:off x="822325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x</a:t>
            </a:r>
          </a:p>
        </p:txBody>
      </p:sp>
      <p:sp>
        <p:nvSpPr>
          <p:cNvPr id="188429" name="Text Box 13"/>
          <p:cNvSpPr txBox="1">
            <a:spLocks noChangeArrowheads="1"/>
          </p:cNvSpPr>
          <p:nvPr/>
        </p:nvSpPr>
        <p:spPr bwMode="auto">
          <a:xfrm>
            <a:off x="1281113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y</a:t>
            </a:r>
          </a:p>
        </p:txBody>
      </p:sp>
      <p:sp>
        <p:nvSpPr>
          <p:cNvPr id="188430" name="Text Box 14"/>
          <p:cNvSpPr txBox="1">
            <a:spLocks noChangeArrowheads="1"/>
          </p:cNvSpPr>
          <p:nvPr/>
        </p:nvSpPr>
        <p:spPr bwMode="auto">
          <a:xfrm>
            <a:off x="1054100" y="5715000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reeform 2"/>
          <p:cNvSpPr>
            <a:spLocks/>
          </p:cNvSpPr>
          <p:nvPr/>
        </p:nvSpPr>
        <p:spPr bwMode="auto">
          <a:xfrm>
            <a:off x="2085975" y="4941888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2995" name="Oval 3"/>
          <p:cNvSpPr>
            <a:spLocks noChangeArrowheads="1"/>
          </p:cNvSpPr>
          <p:nvPr/>
        </p:nvSpPr>
        <p:spPr bwMode="auto">
          <a:xfrm>
            <a:off x="284797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2996" name="Text Box 4"/>
          <p:cNvSpPr txBox="1">
            <a:spLocks noChangeArrowheads="1"/>
          </p:cNvSpPr>
          <p:nvPr/>
        </p:nvSpPr>
        <p:spPr bwMode="auto">
          <a:xfrm>
            <a:off x="2300288" y="395288"/>
            <a:ext cx="4144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The confocal microscope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86042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212998" name="Text Box 6"/>
          <p:cNvSpPr txBox="1">
            <a:spLocks noChangeArrowheads="1"/>
          </p:cNvSpPr>
          <p:nvPr/>
        </p:nvSpPr>
        <p:spPr bwMode="auto">
          <a:xfrm>
            <a:off x="36512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212999" name="Line 7"/>
          <p:cNvSpPr>
            <a:spLocks noChangeShapeType="1"/>
          </p:cNvSpPr>
          <p:nvPr/>
        </p:nvSpPr>
        <p:spPr bwMode="auto">
          <a:xfrm>
            <a:off x="284797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0" name="Line 8"/>
          <p:cNvSpPr>
            <a:spLocks noChangeShapeType="1"/>
          </p:cNvSpPr>
          <p:nvPr/>
        </p:nvSpPr>
        <p:spPr bwMode="auto">
          <a:xfrm>
            <a:off x="254317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1" name="Line 9"/>
          <p:cNvSpPr>
            <a:spLocks noChangeShapeType="1"/>
          </p:cNvSpPr>
          <p:nvPr/>
        </p:nvSpPr>
        <p:spPr bwMode="auto">
          <a:xfrm>
            <a:off x="345757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2" name="Line 10"/>
          <p:cNvSpPr>
            <a:spLocks noChangeShapeType="1"/>
          </p:cNvSpPr>
          <p:nvPr/>
        </p:nvSpPr>
        <p:spPr bwMode="auto">
          <a:xfrm>
            <a:off x="315277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3" name="Line 11"/>
          <p:cNvSpPr>
            <a:spLocks noChangeShapeType="1"/>
          </p:cNvSpPr>
          <p:nvPr/>
        </p:nvSpPr>
        <p:spPr bwMode="auto">
          <a:xfrm>
            <a:off x="376237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4" name="Line 12"/>
          <p:cNvSpPr>
            <a:spLocks noChangeShapeType="1"/>
          </p:cNvSpPr>
          <p:nvPr/>
        </p:nvSpPr>
        <p:spPr bwMode="auto">
          <a:xfrm>
            <a:off x="315277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5" name="Line 13"/>
          <p:cNvSpPr>
            <a:spLocks noChangeShapeType="1"/>
          </p:cNvSpPr>
          <p:nvPr/>
        </p:nvSpPr>
        <p:spPr bwMode="auto">
          <a:xfrm>
            <a:off x="28479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6" name="Line 14"/>
          <p:cNvSpPr>
            <a:spLocks noChangeShapeType="1"/>
          </p:cNvSpPr>
          <p:nvPr/>
        </p:nvSpPr>
        <p:spPr bwMode="auto">
          <a:xfrm>
            <a:off x="25431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7" name="Line 15"/>
          <p:cNvSpPr>
            <a:spLocks noChangeShapeType="1"/>
          </p:cNvSpPr>
          <p:nvPr/>
        </p:nvSpPr>
        <p:spPr bwMode="auto">
          <a:xfrm flipH="1">
            <a:off x="31527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8" name="Line 16"/>
          <p:cNvSpPr>
            <a:spLocks noChangeShapeType="1"/>
          </p:cNvSpPr>
          <p:nvPr/>
        </p:nvSpPr>
        <p:spPr bwMode="auto">
          <a:xfrm flipH="1">
            <a:off x="31527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09" name="Text Box 17"/>
          <p:cNvSpPr txBox="1">
            <a:spLocks noChangeArrowheads="1"/>
          </p:cNvSpPr>
          <p:nvPr/>
        </p:nvSpPr>
        <p:spPr bwMode="auto">
          <a:xfrm>
            <a:off x="427355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13010" name="Group 18"/>
          <p:cNvGrpSpPr>
            <a:grpSpLocks/>
          </p:cNvGrpSpPr>
          <p:nvPr/>
        </p:nvGrpSpPr>
        <p:grpSpPr bwMode="auto">
          <a:xfrm>
            <a:off x="2314575" y="2960688"/>
            <a:ext cx="1752600" cy="762000"/>
            <a:chOff x="2736" y="2640"/>
            <a:chExt cx="1344" cy="384"/>
          </a:xfrm>
        </p:grpSpPr>
        <p:sp>
          <p:nvSpPr>
            <p:cNvPr id="213011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012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3013" name="Line 21"/>
          <p:cNvSpPr>
            <a:spLocks noChangeShapeType="1"/>
          </p:cNvSpPr>
          <p:nvPr/>
        </p:nvSpPr>
        <p:spPr bwMode="auto">
          <a:xfrm flipH="1" flipV="1">
            <a:off x="26955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4" name="Line 22"/>
          <p:cNvSpPr>
            <a:spLocks noChangeShapeType="1"/>
          </p:cNvSpPr>
          <p:nvPr/>
        </p:nvSpPr>
        <p:spPr bwMode="auto">
          <a:xfrm flipV="1">
            <a:off x="31527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5" name="Line 23"/>
          <p:cNvSpPr>
            <a:spLocks noChangeShapeType="1"/>
          </p:cNvSpPr>
          <p:nvPr/>
        </p:nvSpPr>
        <p:spPr bwMode="auto">
          <a:xfrm flipV="1">
            <a:off x="26955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6" name="Line 24"/>
          <p:cNvSpPr>
            <a:spLocks noChangeShapeType="1"/>
          </p:cNvSpPr>
          <p:nvPr/>
        </p:nvSpPr>
        <p:spPr bwMode="auto">
          <a:xfrm flipV="1">
            <a:off x="36099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7" name="Line 25"/>
          <p:cNvSpPr>
            <a:spLocks noChangeShapeType="1"/>
          </p:cNvSpPr>
          <p:nvPr/>
        </p:nvSpPr>
        <p:spPr bwMode="auto">
          <a:xfrm flipV="1">
            <a:off x="26955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8" name="Line 26"/>
          <p:cNvSpPr>
            <a:spLocks noChangeShapeType="1"/>
          </p:cNvSpPr>
          <p:nvPr/>
        </p:nvSpPr>
        <p:spPr bwMode="auto">
          <a:xfrm flipH="1" flipV="1">
            <a:off x="31527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19" name="Line 27"/>
          <p:cNvSpPr>
            <a:spLocks noChangeShapeType="1"/>
          </p:cNvSpPr>
          <p:nvPr/>
        </p:nvSpPr>
        <p:spPr bwMode="auto">
          <a:xfrm flipH="1" flipV="1">
            <a:off x="29241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0" name="Line 28"/>
          <p:cNvSpPr>
            <a:spLocks noChangeShapeType="1"/>
          </p:cNvSpPr>
          <p:nvPr/>
        </p:nvSpPr>
        <p:spPr bwMode="auto">
          <a:xfrm flipV="1">
            <a:off x="31527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1" name="Line 29"/>
          <p:cNvSpPr>
            <a:spLocks noChangeShapeType="1"/>
          </p:cNvSpPr>
          <p:nvPr/>
        </p:nvSpPr>
        <p:spPr bwMode="auto">
          <a:xfrm flipH="1">
            <a:off x="254317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2" name="Line 30"/>
          <p:cNvSpPr>
            <a:spLocks noChangeShapeType="1"/>
          </p:cNvSpPr>
          <p:nvPr/>
        </p:nvSpPr>
        <p:spPr bwMode="auto">
          <a:xfrm>
            <a:off x="25431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3" name="Line 31"/>
          <p:cNvSpPr>
            <a:spLocks noChangeShapeType="1"/>
          </p:cNvSpPr>
          <p:nvPr/>
        </p:nvSpPr>
        <p:spPr bwMode="auto">
          <a:xfrm>
            <a:off x="3260725" y="2282825"/>
            <a:ext cx="393700" cy="8985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4" name="Line 32"/>
          <p:cNvSpPr>
            <a:spLocks noChangeShapeType="1"/>
          </p:cNvSpPr>
          <p:nvPr/>
        </p:nvSpPr>
        <p:spPr bwMode="auto">
          <a:xfrm flipH="1">
            <a:off x="33813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5" name="Line 33"/>
          <p:cNvSpPr>
            <a:spLocks noChangeShapeType="1"/>
          </p:cNvSpPr>
          <p:nvPr/>
        </p:nvSpPr>
        <p:spPr bwMode="auto">
          <a:xfrm>
            <a:off x="269398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6" name="Line 34"/>
          <p:cNvSpPr>
            <a:spLocks noChangeShapeType="1"/>
          </p:cNvSpPr>
          <p:nvPr/>
        </p:nvSpPr>
        <p:spPr bwMode="auto">
          <a:xfrm>
            <a:off x="318452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27" name="Text Box 35"/>
          <p:cNvSpPr txBox="1">
            <a:spLocks noChangeArrowheads="1"/>
          </p:cNvSpPr>
          <p:nvPr/>
        </p:nvSpPr>
        <p:spPr bwMode="auto">
          <a:xfrm>
            <a:off x="79057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213028" name="Text Box 36"/>
          <p:cNvSpPr txBox="1">
            <a:spLocks noChangeArrowheads="1"/>
          </p:cNvSpPr>
          <p:nvPr/>
        </p:nvSpPr>
        <p:spPr bwMode="auto">
          <a:xfrm>
            <a:off x="89852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13029" name="Text Box 37"/>
          <p:cNvSpPr txBox="1">
            <a:spLocks noChangeArrowheads="1"/>
          </p:cNvSpPr>
          <p:nvPr/>
        </p:nvSpPr>
        <p:spPr bwMode="auto">
          <a:xfrm>
            <a:off x="82232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Pinhole</a:t>
            </a:r>
          </a:p>
        </p:txBody>
      </p:sp>
      <p:sp>
        <p:nvSpPr>
          <p:cNvPr id="213030" name="Line 38"/>
          <p:cNvSpPr>
            <a:spLocks noChangeShapeType="1"/>
          </p:cNvSpPr>
          <p:nvPr/>
        </p:nvSpPr>
        <p:spPr bwMode="auto">
          <a:xfrm rot="18900000" flipV="1">
            <a:off x="214312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1" name="Line 39"/>
          <p:cNvSpPr>
            <a:spLocks noChangeShapeType="1"/>
          </p:cNvSpPr>
          <p:nvPr/>
        </p:nvSpPr>
        <p:spPr bwMode="auto">
          <a:xfrm>
            <a:off x="253047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2" name="Line 40"/>
          <p:cNvSpPr>
            <a:spLocks noChangeShapeType="1"/>
          </p:cNvSpPr>
          <p:nvPr/>
        </p:nvSpPr>
        <p:spPr bwMode="auto">
          <a:xfrm>
            <a:off x="283527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3" name="Line 41"/>
          <p:cNvSpPr>
            <a:spLocks noChangeShapeType="1"/>
          </p:cNvSpPr>
          <p:nvPr/>
        </p:nvSpPr>
        <p:spPr bwMode="auto">
          <a:xfrm>
            <a:off x="314007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4" name="Line 42"/>
          <p:cNvSpPr>
            <a:spLocks noChangeShapeType="1"/>
          </p:cNvSpPr>
          <p:nvPr/>
        </p:nvSpPr>
        <p:spPr bwMode="auto">
          <a:xfrm>
            <a:off x="344487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5" name="Line 43"/>
          <p:cNvSpPr>
            <a:spLocks noChangeShapeType="1"/>
          </p:cNvSpPr>
          <p:nvPr/>
        </p:nvSpPr>
        <p:spPr bwMode="auto">
          <a:xfrm>
            <a:off x="374967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6" name="Line 44"/>
          <p:cNvSpPr>
            <a:spLocks noChangeShapeType="1"/>
          </p:cNvSpPr>
          <p:nvPr/>
        </p:nvSpPr>
        <p:spPr bwMode="auto">
          <a:xfrm>
            <a:off x="268446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7" name="Line 45"/>
          <p:cNvSpPr>
            <a:spLocks noChangeShapeType="1"/>
          </p:cNvSpPr>
          <p:nvPr/>
        </p:nvSpPr>
        <p:spPr bwMode="auto">
          <a:xfrm flipV="1">
            <a:off x="310991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8" name="Line 46"/>
          <p:cNvSpPr>
            <a:spLocks noChangeShapeType="1"/>
          </p:cNvSpPr>
          <p:nvPr/>
        </p:nvSpPr>
        <p:spPr bwMode="auto">
          <a:xfrm flipH="1" flipV="1">
            <a:off x="303371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39" name="Line 47"/>
          <p:cNvSpPr>
            <a:spLocks noChangeShapeType="1"/>
          </p:cNvSpPr>
          <p:nvPr/>
        </p:nvSpPr>
        <p:spPr bwMode="auto">
          <a:xfrm flipH="1">
            <a:off x="294322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0" name="Line 48"/>
          <p:cNvSpPr>
            <a:spLocks noChangeShapeType="1"/>
          </p:cNvSpPr>
          <p:nvPr/>
        </p:nvSpPr>
        <p:spPr bwMode="auto">
          <a:xfrm>
            <a:off x="317182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1" name="Freeform 49"/>
          <p:cNvSpPr>
            <a:spLocks/>
          </p:cNvSpPr>
          <p:nvPr/>
        </p:nvSpPr>
        <p:spPr bwMode="auto">
          <a:xfrm>
            <a:off x="2944813" y="1682750"/>
            <a:ext cx="455612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1" y="143"/>
              </a:cxn>
              <a:cxn ang="0">
                <a:pos x="383" y="0"/>
              </a:cxn>
            </a:cxnLst>
            <a:rect l="0" t="0" r="r" b="b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042" name="Text Box 50"/>
          <p:cNvSpPr txBox="1">
            <a:spLocks noChangeArrowheads="1"/>
          </p:cNvSpPr>
          <p:nvPr/>
        </p:nvSpPr>
        <p:spPr bwMode="auto">
          <a:xfrm>
            <a:off x="81915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  <p:sp>
        <p:nvSpPr>
          <p:cNvPr id="213043" name="Text Box 51"/>
          <p:cNvSpPr txBox="1">
            <a:spLocks noChangeArrowheads="1"/>
          </p:cNvSpPr>
          <p:nvPr/>
        </p:nvSpPr>
        <p:spPr bwMode="auto">
          <a:xfrm>
            <a:off x="5761038" y="1143000"/>
            <a:ext cx="3290887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000"/>
              <a:t>Scan excitation spot point-by-point to build up image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Problems: </a:t>
            </a:r>
          </a:p>
          <a:p>
            <a:pPr eaLnBrk="1" hangingPunct="1"/>
            <a:r>
              <a:rPr lang="en-US" sz="2000"/>
              <a:t>Slow (~1 sec to acquire an image)</a:t>
            </a:r>
          </a:p>
          <a:p>
            <a:pPr eaLnBrk="1" hangingPunct="1"/>
            <a:r>
              <a:rPr lang="en-US" sz="2000"/>
              <a:t>Low light efficiency (due to use of PMT as detector)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Solution: </a:t>
            </a:r>
          </a:p>
          <a:p>
            <a:pPr eaLnBrk="1" hangingPunct="1"/>
            <a:r>
              <a:rPr lang="en-US" sz="2000"/>
              <a:t>Use multiple pinholes and a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13" grpId="0" animBg="1"/>
      <p:bldP spid="213014" grpId="0" animBg="1"/>
      <p:bldP spid="213015" grpId="0" animBg="1"/>
      <p:bldP spid="213016" grpId="0" animBg="1"/>
      <p:bldP spid="213017" grpId="0" animBg="1"/>
      <p:bldP spid="213018" grpId="0" animBg="1"/>
      <p:bldP spid="213019" grpId="0" animBg="1"/>
      <p:bldP spid="213020" grpId="0" animBg="1"/>
      <p:bldP spid="213021" grpId="0" animBg="1"/>
      <p:bldP spid="213022" grpId="0" animBg="1"/>
      <p:bldP spid="213023" grpId="0" animBg="1"/>
      <p:bldP spid="213024" grpId="0" animBg="1"/>
      <p:bldP spid="213028" grpId="0"/>
      <p:bldP spid="213037" grpId="0" animBg="1"/>
      <p:bldP spid="213038" grpId="0" animBg="1"/>
      <p:bldP spid="2130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Solution: Spinning Disk Confocal</a:t>
            </a:r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463" y="1531938"/>
            <a:ext cx="4351337" cy="3549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 cstate="print"/>
          <a:srcRect l="2286" t="16621" r="16859" b="15810"/>
          <a:stretch>
            <a:fillRect/>
          </a:stretch>
        </p:blipFill>
        <p:spPr bwMode="auto">
          <a:xfrm>
            <a:off x="5027613" y="2139950"/>
            <a:ext cx="3867150" cy="2452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23911" name="Text Box 7"/>
          <p:cNvSpPr txBox="1">
            <a:spLocks noChangeArrowheads="1"/>
          </p:cNvSpPr>
          <p:nvPr/>
        </p:nvSpPr>
        <p:spPr bwMode="auto">
          <a:xfrm>
            <a:off x="701675" y="5629275"/>
            <a:ext cx="7969250" cy="1004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Image with many pinholes at once, so fast</a:t>
            </a:r>
          </a:p>
          <a:p>
            <a:pPr>
              <a:spcBef>
                <a:spcPct val="50000"/>
              </a:spcBef>
            </a:pPr>
            <a:r>
              <a:rPr lang="en-US" sz="2400"/>
              <a:t>Use CCD as detector, so much higher QE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Pros/Cons of spinning disk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– multiple points are illuminated at once </a:t>
            </a:r>
          </a:p>
          <a:p>
            <a:r>
              <a:rPr lang="en-US" dirty="0"/>
              <a:t>Photon efficient – high QE of CCD</a:t>
            </a:r>
          </a:p>
          <a:p>
            <a:r>
              <a:rPr lang="en-US" dirty="0"/>
              <a:t>Gentler on live samples – usually lower laser power</a:t>
            </a:r>
          </a:p>
          <a:p>
            <a:endParaRPr lang="en-US" dirty="0"/>
          </a:p>
          <a:p>
            <a:r>
              <a:rPr lang="en-US" dirty="0"/>
              <a:t>Fixed pinhole – except in swept-field</a:t>
            </a:r>
          </a:p>
          <a:p>
            <a:r>
              <a:rPr lang="en-US" dirty="0"/>
              <a:t>Small field of view (usually)</a:t>
            </a:r>
          </a:p>
          <a:p>
            <a:r>
              <a:rPr lang="en-US" dirty="0"/>
              <a:t>Crosstalk through adjacent pinholes limits sample thickness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Out-of-focus rejection</a:t>
            </a:r>
            <a:endParaRPr 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rcRect l="8594" t="22917" r="22656" b="21875"/>
          <a:stretch>
            <a:fillRect/>
          </a:stretch>
        </p:blipFill>
        <p:spPr bwMode="auto">
          <a:xfrm>
            <a:off x="1143000" y="1905000"/>
            <a:ext cx="6705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47816" y="586740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Defocus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134218" y="3810000"/>
            <a:ext cx="3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84482" y="6505721"/>
            <a:ext cx="4559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Wolleschensky</a:t>
            </a:r>
            <a:r>
              <a:rPr lang="en-US" dirty="0" smtClean="0"/>
              <a:t> et al. J. Biomed. Opt. 11(6) 2006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838200" y="5410200"/>
            <a:ext cx="32766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>
                <a:solidFill>
                  <a:schemeClr val="bg1"/>
                </a:solidFill>
              </a:rPr>
              <a:t>Drosophila S2 cell expressing GFP-H2B and mCherry-tubulin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(Nico Stuurman and Ron Vale)</a:t>
            </a:r>
          </a:p>
        </p:txBody>
      </p:sp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5334000" y="5334000"/>
            <a:ext cx="3048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</a:rPr>
              <a:t>S. cerevisiae</a:t>
            </a:r>
            <a:r>
              <a:rPr lang="en-US">
                <a:solidFill>
                  <a:schemeClr val="bg1"/>
                </a:solidFill>
              </a:rPr>
              <a:t>  expressing a mitochondrially targeted RFP, Susanne Rafelski, Marshall lab</a:t>
            </a:r>
          </a:p>
        </p:txBody>
      </p:sp>
      <p:pic>
        <p:nvPicPr>
          <p:cNvPr id="7" name="tub_histone_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533400" y="1676400"/>
            <a:ext cx="3200400" cy="3648075"/>
          </a:xfrm>
          <a:prstGeom prst="rect">
            <a:avLst/>
          </a:prstGeom>
        </p:spPr>
      </p:pic>
      <p:pic>
        <p:nvPicPr>
          <p:cNvPr id="9" name="MitoGlycSDCM2rotcropVolThresh60Amber-1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 cstate="print"/>
          <a:stretch>
            <a:fillRect/>
          </a:stretch>
        </p:blipFill>
        <p:spPr>
          <a:xfrm>
            <a:off x="5372100" y="1581150"/>
            <a:ext cx="2552700" cy="352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imaging technique should I use?</a:t>
            </a:r>
          </a:p>
        </p:txBody>
      </p:sp>
      <p:sp>
        <p:nvSpPr>
          <p:cNvPr id="210947" name="Line 3"/>
          <p:cNvSpPr>
            <a:spLocks noChangeShapeType="1"/>
          </p:cNvSpPr>
          <p:nvPr/>
        </p:nvSpPr>
        <p:spPr bwMode="auto">
          <a:xfrm>
            <a:off x="914400" y="1782763"/>
            <a:ext cx="0" cy="4481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0948" name="Text Box 4"/>
          <p:cNvSpPr txBox="1">
            <a:spLocks noChangeArrowheads="1"/>
          </p:cNvSpPr>
          <p:nvPr/>
        </p:nvSpPr>
        <p:spPr bwMode="auto">
          <a:xfrm rot="5400000">
            <a:off x="-474662" y="3903662"/>
            <a:ext cx="226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Sample Thickness</a:t>
            </a:r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2454275" y="2562225"/>
            <a:ext cx="3268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Wide-field (+deconvolution)</a:t>
            </a:r>
          </a:p>
        </p:txBody>
      </p:sp>
      <p:sp>
        <p:nvSpPr>
          <p:cNvPr id="210950" name="Text Box 6"/>
          <p:cNvSpPr txBox="1">
            <a:spLocks noChangeArrowheads="1"/>
          </p:cNvSpPr>
          <p:nvPr/>
        </p:nvSpPr>
        <p:spPr bwMode="auto">
          <a:xfrm>
            <a:off x="2454275" y="5030788"/>
            <a:ext cx="2924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Point scanning Confocal</a:t>
            </a:r>
          </a:p>
        </p:txBody>
      </p:sp>
      <p:sp>
        <p:nvSpPr>
          <p:cNvPr id="210951" name="Text Box 7"/>
          <p:cNvSpPr txBox="1">
            <a:spLocks noChangeArrowheads="1"/>
          </p:cNvSpPr>
          <p:nvPr/>
        </p:nvSpPr>
        <p:spPr bwMode="auto">
          <a:xfrm>
            <a:off x="2454275" y="5854700"/>
            <a:ext cx="2201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2-photon confocal</a:t>
            </a:r>
          </a:p>
        </p:txBody>
      </p:sp>
      <p:sp>
        <p:nvSpPr>
          <p:cNvPr id="210952" name="Text Box 8"/>
          <p:cNvSpPr txBox="1">
            <a:spLocks noChangeArrowheads="1"/>
          </p:cNvSpPr>
          <p:nvPr/>
        </p:nvSpPr>
        <p:spPr bwMode="auto">
          <a:xfrm>
            <a:off x="2454275" y="1739900"/>
            <a:ext cx="4075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TIRF (for samples at the coverslip)</a:t>
            </a:r>
          </a:p>
        </p:txBody>
      </p:sp>
      <p:sp>
        <p:nvSpPr>
          <p:cNvPr id="210953" name="Text Box 9"/>
          <p:cNvSpPr txBox="1">
            <a:spLocks noChangeArrowheads="1"/>
          </p:cNvSpPr>
          <p:nvPr/>
        </p:nvSpPr>
        <p:spPr bwMode="auto">
          <a:xfrm>
            <a:off x="2454275" y="3317875"/>
            <a:ext cx="2813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Spinning Disk Confocal</a:t>
            </a:r>
          </a:p>
        </p:txBody>
      </p:sp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2454275" y="4141788"/>
            <a:ext cx="2782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Line-scanning confocal</a:t>
            </a:r>
          </a:p>
        </p:txBody>
      </p:sp>
      <p:sp>
        <p:nvSpPr>
          <p:cNvPr id="210955" name="Text Box 11"/>
          <p:cNvSpPr txBox="1">
            <a:spLocks noChangeArrowheads="1"/>
          </p:cNvSpPr>
          <p:nvPr/>
        </p:nvSpPr>
        <p:spPr bwMode="auto">
          <a:xfrm>
            <a:off x="1019175" y="1693863"/>
            <a:ext cx="9001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/>
              <a:t>1-5 </a:t>
            </a:r>
            <a:r>
              <a:rPr lang="en-US" sz="1800">
                <a:latin typeface="Symbol" pitchFamily="18" charset="2"/>
              </a:rPr>
              <a:t>m</a:t>
            </a:r>
            <a:r>
              <a:rPr lang="en-US" sz="1800"/>
              <a:t>m</a:t>
            </a:r>
          </a:p>
        </p:txBody>
      </p:sp>
      <p:sp>
        <p:nvSpPr>
          <p:cNvPr id="210956" name="Text Box 12"/>
          <p:cNvSpPr txBox="1">
            <a:spLocks noChangeArrowheads="1"/>
          </p:cNvSpPr>
          <p:nvPr/>
        </p:nvSpPr>
        <p:spPr bwMode="auto">
          <a:xfrm>
            <a:off x="1004888" y="2879725"/>
            <a:ext cx="10271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/>
              <a:t>1-20 </a:t>
            </a:r>
            <a:r>
              <a:rPr lang="en-US" sz="1800">
                <a:latin typeface="Symbol" pitchFamily="18" charset="2"/>
              </a:rPr>
              <a:t>m</a:t>
            </a:r>
            <a:r>
              <a:rPr lang="en-US" sz="1800"/>
              <a:t>m</a:t>
            </a:r>
          </a:p>
        </p:txBody>
      </p:sp>
      <p:sp>
        <p:nvSpPr>
          <p:cNvPr id="210957" name="Text Box 13"/>
          <p:cNvSpPr txBox="1">
            <a:spLocks noChangeArrowheads="1"/>
          </p:cNvSpPr>
          <p:nvPr/>
        </p:nvSpPr>
        <p:spPr bwMode="auto">
          <a:xfrm>
            <a:off x="1004888" y="4160838"/>
            <a:ext cx="12811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/>
              <a:t>10-100 </a:t>
            </a:r>
            <a:r>
              <a:rPr lang="en-US" sz="1800">
                <a:latin typeface="Symbol" pitchFamily="18" charset="2"/>
              </a:rPr>
              <a:t>m</a:t>
            </a:r>
            <a:r>
              <a:rPr lang="en-US" sz="1800"/>
              <a:t>m</a:t>
            </a:r>
          </a:p>
        </p:txBody>
      </p:sp>
      <p:sp>
        <p:nvSpPr>
          <p:cNvPr id="210958" name="Text Box 14"/>
          <p:cNvSpPr txBox="1">
            <a:spLocks noChangeArrowheads="1"/>
          </p:cNvSpPr>
          <p:nvPr/>
        </p:nvSpPr>
        <p:spPr bwMode="auto">
          <a:xfrm>
            <a:off x="1054100" y="5075238"/>
            <a:ext cx="957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/>
              <a:t>&gt;20 </a:t>
            </a:r>
            <a:r>
              <a:rPr lang="en-US" sz="1800">
                <a:latin typeface="Symbol" pitchFamily="18" charset="2"/>
              </a:rPr>
              <a:t>m</a:t>
            </a:r>
            <a:r>
              <a:rPr lang="en-US" sz="1800"/>
              <a:t>m</a:t>
            </a:r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1054100" y="5897563"/>
            <a:ext cx="1414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/>
              <a:t>&gt;50-100 </a:t>
            </a:r>
            <a:r>
              <a:rPr lang="en-US" sz="1800">
                <a:latin typeface="Symbol" pitchFamily="18" charset="2"/>
              </a:rPr>
              <a:t>m</a:t>
            </a:r>
            <a:r>
              <a:rPr lang="en-US" sz="1800"/>
              <a:t>m</a:t>
            </a:r>
          </a:p>
        </p:txBody>
      </p:sp>
      <p:sp>
        <p:nvSpPr>
          <p:cNvPr id="210960" name="Line 16"/>
          <p:cNvSpPr>
            <a:spLocks noChangeShapeType="1"/>
          </p:cNvSpPr>
          <p:nvPr/>
        </p:nvSpPr>
        <p:spPr bwMode="auto">
          <a:xfrm flipV="1">
            <a:off x="7589838" y="1782763"/>
            <a:ext cx="0" cy="457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0961" name="Text Box 17"/>
          <p:cNvSpPr txBox="1">
            <a:spLocks noChangeArrowheads="1"/>
          </p:cNvSpPr>
          <p:nvPr/>
        </p:nvSpPr>
        <p:spPr bwMode="auto">
          <a:xfrm rot="16200000">
            <a:off x="7214394" y="3804444"/>
            <a:ext cx="1328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Sensitivity</a:t>
            </a:r>
          </a:p>
        </p:txBody>
      </p:sp>
      <p:sp>
        <p:nvSpPr>
          <p:cNvPr id="210962" name="Line 18"/>
          <p:cNvSpPr>
            <a:spLocks noChangeShapeType="1"/>
          </p:cNvSpPr>
          <p:nvPr/>
        </p:nvSpPr>
        <p:spPr bwMode="auto">
          <a:xfrm>
            <a:off x="6765925" y="1782763"/>
            <a:ext cx="0" cy="2925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0963" name="Line 19"/>
          <p:cNvSpPr>
            <a:spLocks noChangeShapeType="1"/>
          </p:cNvSpPr>
          <p:nvPr/>
        </p:nvSpPr>
        <p:spPr bwMode="auto">
          <a:xfrm>
            <a:off x="6765925" y="4983163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0964" name="Text Box 20"/>
          <p:cNvSpPr txBox="1">
            <a:spLocks noChangeArrowheads="1"/>
          </p:cNvSpPr>
          <p:nvPr/>
        </p:nvSpPr>
        <p:spPr bwMode="auto">
          <a:xfrm rot="5400000">
            <a:off x="6625432" y="2929731"/>
            <a:ext cx="677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Fast</a:t>
            </a:r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 rot="5400000">
            <a:off x="6596063" y="5427662"/>
            <a:ext cx="73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Slow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confocal?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Confocal</a:t>
            </a:r>
            <a:r>
              <a:rPr lang="en-US" dirty="0"/>
              <a:t> is not a magic bullet</a:t>
            </a:r>
          </a:p>
          <a:p>
            <a:pPr lvl="1"/>
            <a:r>
              <a:rPr lang="en-US" dirty="0"/>
              <a:t>It is extremely wasteful of </a:t>
            </a:r>
            <a:r>
              <a:rPr lang="en-US" dirty="0" smtClean="0"/>
              <a:t>photons</a:t>
            </a:r>
          </a:p>
          <a:p>
            <a:pPr lvl="1"/>
            <a:r>
              <a:rPr lang="en-US" dirty="0" smtClean="0"/>
              <a:t>Laser-scanning </a:t>
            </a:r>
            <a:r>
              <a:rPr lang="en-US" dirty="0" err="1" smtClean="0"/>
              <a:t>confocal</a:t>
            </a:r>
            <a:r>
              <a:rPr lang="en-US" dirty="0" smtClean="0"/>
              <a:t> is 100 – 200-fold less sensitive than </a:t>
            </a:r>
            <a:r>
              <a:rPr lang="en-US" dirty="0" err="1" smtClean="0"/>
              <a:t>widefield</a:t>
            </a:r>
            <a:endParaRPr lang="en-US" dirty="0" smtClean="0"/>
          </a:p>
          <a:p>
            <a:pPr lvl="1"/>
            <a:r>
              <a:rPr lang="en-US" dirty="0" smtClean="0"/>
              <a:t>Spinning-disk </a:t>
            </a:r>
            <a:r>
              <a:rPr lang="en-US" dirty="0" err="1" smtClean="0"/>
              <a:t>confocal</a:t>
            </a:r>
            <a:r>
              <a:rPr lang="en-US" dirty="0" smtClean="0"/>
              <a:t> is ~4-fold less sensitive than </a:t>
            </a:r>
            <a:r>
              <a:rPr lang="en-US" dirty="0" err="1" smtClean="0"/>
              <a:t>widefield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confocal?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Confocal is not a magic bullet</a:t>
            </a:r>
          </a:p>
          <a:p>
            <a:pPr lvl="1"/>
            <a:r>
              <a:rPr lang="en-US"/>
              <a:t>It is extremely wasteful of photons</a:t>
            </a:r>
          </a:p>
          <a:p>
            <a:pPr lvl="1"/>
            <a:r>
              <a:rPr lang="en-US"/>
              <a:t>High laser power generally result in more photobleaching and photodamage.</a:t>
            </a:r>
          </a:p>
          <a:p>
            <a:pPr lvl="1"/>
            <a:endParaRPr lang="en-US"/>
          </a:p>
          <a:p>
            <a:r>
              <a:rPr lang="en-US"/>
              <a:t>For thin specimens, widefield epifluorescence is better – especially with deconvolution</a:t>
            </a:r>
          </a:p>
          <a:p>
            <a:endParaRPr lang="en-US"/>
          </a:p>
          <a:p>
            <a:r>
              <a:rPr lang="en-US"/>
              <a:t>Confocal excels with thick, heavily stained specimens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confocal?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635500"/>
          </a:xfrm>
        </p:spPr>
        <p:txBody>
          <a:bodyPr/>
          <a:lstStyle/>
          <a:p>
            <a:r>
              <a:rPr lang="en-US" dirty="0"/>
              <a:t>What is thick?</a:t>
            </a:r>
          </a:p>
          <a:p>
            <a:pPr lvl="1"/>
            <a:r>
              <a:rPr lang="en-US" dirty="0"/>
              <a:t>A good rule of thumb is 10 </a:t>
            </a:r>
            <a:r>
              <a:rPr lang="en-US" dirty="0">
                <a:cs typeface="Arial" charset="0"/>
              </a:rPr>
              <a:t>× the depth of field of the objective</a:t>
            </a:r>
          </a:p>
          <a:p>
            <a:pPr lvl="1"/>
            <a:r>
              <a:rPr lang="en-US" dirty="0">
                <a:cs typeface="Arial" charset="0"/>
              </a:rPr>
              <a:t>100x / 1.4 NA:	</a:t>
            </a:r>
            <a:r>
              <a:rPr lang="en-US" dirty="0" err="1">
                <a:cs typeface="Arial" charset="0"/>
              </a:rPr>
              <a:t>d.o.f</a:t>
            </a:r>
            <a:r>
              <a:rPr lang="en-US" dirty="0">
                <a:cs typeface="Arial" charset="0"/>
              </a:rPr>
              <a:t>. 0.66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/>
            <a:r>
              <a:rPr lang="en-US" dirty="0">
                <a:cs typeface="Arial" charset="0"/>
              </a:rPr>
              <a:t>20x / 0.75 NA:	</a:t>
            </a:r>
            <a:r>
              <a:rPr lang="en-US" dirty="0" err="1">
                <a:cs typeface="Arial" charset="0"/>
              </a:rPr>
              <a:t>d.o.f</a:t>
            </a:r>
            <a:r>
              <a:rPr lang="en-US" dirty="0">
                <a:cs typeface="Arial" charset="0"/>
              </a:rPr>
              <a:t> 2.3 </a:t>
            </a:r>
            <a:r>
              <a:rPr lang="en-US" dirty="0">
                <a:latin typeface="Symbol" pitchFamily="18" charset="2"/>
                <a:cs typeface="Arial" charset="0"/>
              </a:rPr>
              <a:t>m</a:t>
            </a:r>
            <a:r>
              <a:rPr lang="en-US" dirty="0">
                <a:cs typeface="Arial" charset="0"/>
              </a:rPr>
              <a:t>m</a:t>
            </a:r>
          </a:p>
          <a:p>
            <a:pPr lvl="1"/>
            <a:endParaRPr lang="en-US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Sample preparation is KEY for imaging thick specimens</a:t>
            </a:r>
          </a:p>
          <a:p>
            <a:pPr lvl="1"/>
            <a:r>
              <a:rPr lang="en-US" dirty="0" err="1">
                <a:cs typeface="Arial" charset="0"/>
              </a:rPr>
              <a:t>Confocal</a:t>
            </a:r>
            <a:r>
              <a:rPr lang="en-US" dirty="0">
                <a:cs typeface="Arial" charset="0"/>
              </a:rPr>
              <a:t> does not fix scattering, refractive index mismatch, or everything else that can go wrong – it only removes out of focus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fixed samples: match refractive index of mounting media to immersion oil.</a:t>
            </a:r>
          </a:p>
          <a:p>
            <a:pPr lvl="1"/>
            <a:r>
              <a:rPr lang="en-US"/>
              <a:t>Mount in immersion oil itself, BABB, benzyl alcohol/glycerol, 2,2’-thiodiethanol, or other high-RI mounting medium</a:t>
            </a:r>
          </a:p>
          <a:p>
            <a:r>
              <a:rPr lang="en-US"/>
              <a:t>Clearing to remove lipids and other scattering substances is also important</a:t>
            </a:r>
          </a:p>
          <a:p>
            <a:endParaRPr lang="en-US"/>
          </a:p>
          <a:p>
            <a:r>
              <a:rPr lang="en-US"/>
              <a:t>For live samples, use water immersion lenses</a:t>
            </a:r>
          </a:p>
          <a:p>
            <a:pPr lvl="1"/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ChangeArrowheads="1"/>
          </p:cNvSpPr>
          <p:nvPr/>
        </p:nvSpPr>
        <p:spPr bwMode="auto">
          <a:xfrm>
            <a:off x="5580063" y="2879725"/>
            <a:ext cx="182562" cy="366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5487988" y="2789238"/>
            <a:ext cx="365125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5395913" y="2697163"/>
            <a:ext cx="547687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69" name="Rectangle 5"/>
          <p:cNvSpPr>
            <a:spLocks noChangeArrowheads="1"/>
          </p:cNvSpPr>
          <p:nvPr/>
        </p:nvSpPr>
        <p:spPr bwMode="auto">
          <a:xfrm>
            <a:off x="5305425" y="2605088"/>
            <a:ext cx="731838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0" name="Rectangle 6"/>
          <p:cNvSpPr>
            <a:spLocks noChangeArrowheads="1"/>
          </p:cNvSpPr>
          <p:nvPr/>
        </p:nvSpPr>
        <p:spPr bwMode="auto">
          <a:xfrm>
            <a:off x="5397500" y="2514600"/>
            <a:ext cx="547688" cy="366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1" name="Rectangle 7"/>
          <p:cNvSpPr>
            <a:spLocks noChangeArrowheads="1"/>
          </p:cNvSpPr>
          <p:nvPr/>
        </p:nvSpPr>
        <p:spPr bwMode="auto">
          <a:xfrm>
            <a:off x="5487988" y="2422525"/>
            <a:ext cx="365125" cy="366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Sectioning and 3D reconstruction</a:t>
            </a:r>
          </a:p>
        </p:txBody>
      </p:sp>
      <p:sp>
        <p:nvSpPr>
          <p:cNvPr id="190473" name="Rectangle 9"/>
          <p:cNvSpPr>
            <a:spLocks noChangeArrowheads="1"/>
          </p:cNvSpPr>
          <p:nvPr/>
        </p:nvSpPr>
        <p:spPr bwMode="auto">
          <a:xfrm>
            <a:off x="1463675" y="3430588"/>
            <a:ext cx="639763" cy="9144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4" name="AutoShape 10"/>
          <p:cNvSpPr>
            <a:spLocks noChangeArrowheads="1"/>
          </p:cNvSpPr>
          <p:nvPr/>
        </p:nvSpPr>
        <p:spPr bwMode="auto">
          <a:xfrm>
            <a:off x="1463675" y="4344988"/>
            <a:ext cx="639763" cy="274637"/>
          </a:xfrm>
          <a:custGeom>
            <a:avLst/>
            <a:gdLst>
              <a:gd name="G0" fmla="+- 7986 0 0"/>
              <a:gd name="G1" fmla="+- 21600 0 7986"/>
              <a:gd name="G2" fmla="*/ 7986 1 2"/>
              <a:gd name="G3" fmla="+- 21600 0 G2"/>
              <a:gd name="G4" fmla="+/ 7986 21600 2"/>
              <a:gd name="G5" fmla="+/ G1 0 2"/>
              <a:gd name="G6" fmla="*/ 21600 21600 7986"/>
              <a:gd name="G7" fmla="*/ G6 1 2"/>
              <a:gd name="G8" fmla="+- 21600 0 G7"/>
              <a:gd name="G9" fmla="*/ 21600 1 2"/>
              <a:gd name="G10" fmla="+- 7986 0 G9"/>
              <a:gd name="G11" fmla="?: G10 G8 0"/>
              <a:gd name="G12" fmla="?: G10 G7 21600"/>
              <a:gd name="T0" fmla="*/ 17607 w 21600"/>
              <a:gd name="T1" fmla="*/ 10800 h 21600"/>
              <a:gd name="T2" fmla="*/ 10800 w 21600"/>
              <a:gd name="T3" fmla="*/ 21600 h 21600"/>
              <a:gd name="T4" fmla="*/ 3993 w 21600"/>
              <a:gd name="T5" fmla="*/ 10800 h 21600"/>
              <a:gd name="T6" fmla="*/ 10800 w 21600"/>
              <a:gd name="T7" fmla="*/ 0 h 21600"/>
              <a:gd name="T8" fmla="*/ 5793 w 21600"/>
              <a:gd name="T9" fmla="*/ 5793 h 21600"/>
              <a:gd name="T10" fmla="*/ 15807 w 21600"/>
              <a:gd name="T11" fmla="*/ 1580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986" y="21600"/>
                </a:lnTo>
                <a:lnTo>
                  <a:pt x="1361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5" name="Line 11"/>
          <p:cNvSpPr>
            <a:spLocks noChangeShapeType="1"/>
          </p:cNvSpPr>
          <p:nvPr/>
        </p:nvSpPr>
        <p:spPr bwMode="auto">
          <a:xfrm flipV="1">
            <a:off x="1774825" y="3246438"/>
            <a:ext cx="0" cy="155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76" name="AutoShape 12"/>
          <p:cNvSpPr>
            <a:spLocks noChangeArrowheads="1"/>
          </p:cNvSpPr>
          <p:nvPr/>
        </p:nvSpPr>
        <p:spPr bwMode="auto">
          <a:xfrm rot="-2714726">
            <a:off x="1412082" y="5212556"/>
            <a:ext cx="639762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7" name="Rectangle 13"/>
          <p:cNvSpPr>
            <a:spLocks noChangeArrowheads="1"/>
          </p:cNvSpPr>
          <p:nvPr/>
        </p:nvSpPr>
        <p:spPr bwMode="auto">
          <a:xfrm>
            <a:off x="1646238" y="2514600"/>
            <a:ext cx="274637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78" name="Line 14"/>
          <p:cNvSpPr>
            <a:spLocks noChangeShapeType="1"/>
          </p:cNvSpPr>
          <p:nvPr/>
        </p:nvSpPr>
        <p:spPr bwMode="auto">
          <a:xfrm>
            <a:off x="1006475" y="5303838"/>
            <a:ext cx="1462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79" name="Line 15"/>
          <p:cNvSpPr>
            <a:spLocks noChangeShapeType="1"/>
          </p:cNvSpPr>
          <p:nvPr/>
        </p:nvSpPr>
        <p:spPr bwMode="auto">
          <a:xfrm flipV="1">
            <a:off x="1189038" y="5989638"/>
            <a:ext cx="0" cy="18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0" name="Line 16"/>
          <p:cNvSpPr>
            <a:spLocks noChangeShapeType="1"/>
          </p:cNvSpPr>
          <p:nvPr/>
        </p:nvSpPr>
        <p:spPr bwMode="auto">
          <a:xfrm flipH="1">
            <a:off x="1006475" y="6172200"/>
            <a:ext cx="182563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1" name="Line 17"/>
          <p:cNvSpPr>
            <a:spLocks noChangeShapeType="1"/>
          </p:cNvSpPr>
          <p:nvPr/>
        </p:nvSpPr>
        <p:spPr bwMode="auto">
          <a:xfrm>
            <a:off x="1189038" y="6172200"/>
            <a:ext cx="18256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2" name="Text Box 18"/>
          <p:cNvSpPr txBox="1">
            <a:spLocks noChangeArrowheads="1"/>
          </p:cNvSpPr>
          <p:nvPr/>
        </p:nvSpPr>
        <p:spPr bwMode="auto">
          <a:xfrm>
            <a:off x="822325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x</a:t>
            </a:r>
          </a:p>
        </p:txBody>
      </p:sp>
      <p:sp>
        <p:nvSpPr>
          <p:cNvPr id="190483" name="Text Box 19"/>
          <p:cNvSpPr txBox="1">
            <a:spLocks noChangeArrowheads="1"/>
          </p:cNvSpPr>
          <p:nvPr/>
        </p:nvSpPr>
        <p:spPr bwMode="auto">
          <a:xfrm>
            <a:off x="1281113" y="6181725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y</a:t>
            </a:r>
          </a:p>
        </p:txBody>
      </p:sp>
      <p:sp>
        <p:nvSpPr>
          <p:cNvPr id="190484" name="Text Box 20"/>
          <p:cNvSpPr txBox="1">
            <a:spLocks noChangeArrowheads="1"/>
          </p:cNvSpPr>
          <p:nvPr/>
        </p:nvSpPr>
        <p:spPr bwMode="auto">
          <a:xfrm>
            <a:off x="1054100" y="5715000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/>
              <a:t>z</a:t>
            </a:r>
          </a:p>
        </p:txBody>
      </p:sp>
      <p:sp>
        <p:nvSpPr>
          <p:cNvPr id="190485" name="Line 21"/>
          <p:cNvSpPr>
            <a:spLocks noChangeShapeType="1"/>
          </p:cNvSpPr>
          <p:nvPr/>
        </p:nvSpPr>
        <p:spPr bwMode="auto">
          <a:xfrm>
            <a:off x="3017838" y="2787650"/>
            <a:ext cx="1462087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486" name="Rectangle 22"/>
          <p:cNvSpPr>
            <a:spLocks noChangeArrowheads="1"/>
          </p:cNvSpPr>
          <p:nvPr/>
        </p:nvSpPr>
        <p:spPr bwMode="auto">
          <a:xfrm>
            <a:off x="5580063" y="2332038"/>
            <a:ext cx="182562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87" name="AutoShape 23"/>
          <p:cNvSpPr>
            <a:spLocks noChangeArrowheads="1"/>
          </p:cNvSpPr>
          <p:nvPr/>
        </p:nvSpPr>
        <p:spPr bwMode="auto">
          <a:xfrm rot="-2714726">
            <a:off x="7177881" y="2559844"/>
            <a:ext cx="639763" cy="5492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0488" name="Text Box 24"/>
          <p:cNvSpPr txBox="1">
            <a:spLocks noChangeArrowheads="1"/>
          </p:cNvSpPr>
          <p:nvPr/>
        </p:nvSpPr>
        <p:spPr bwMode="auto">
          <a:xfrm>
            <a:off x="6400800" y="2538413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 animBg="1"/>
      <p:bldP spid="190467" grpId="0" animBg="1"/>
      <p:bldP spid="190468" grpId="0" animBg="1"/>
      <p:bldP spid="190469" grpId="0" animBg="1"/>
      <p:bldP spid="190470" grpId="0" animBg="1"/>
      <p:bldP spid="190471" grpId="0" animBg="1"/>
      <p:bldP spid="190485" grpId="0" animBg="1"/>
      <p:bldP spid="190486" grpId="0" animBg="1"/>
      <p:bldP spid="190487" grpId="0" animBg="1"/>
      <p:bldP spid="19048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2798763" y="109538"/>
            <a:ext cx="3548062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Spherical Aberration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927350" y="923925"/>
            <a:ext cx="32924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solidFill>
                  <a:schemeClr val="accent2"/>
                </a:solidFill>
                <a:latin typeface="Chalkboard" charset="0"/>
              </a:rPr>
              <a:t>Point spread functions</a:t>
            </a:r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rot="-5400000">
            <a:off x="188912" y="3822701"/>
            <a:ext cx="1101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373063" y="35941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z</a:t>
            </a:r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2108200" y="5657850"/>
            <a:ext cx="1101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2490788" y="5564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x</a:t>
            </a:r>
          </a:p>
        </p:txBody>
      </p:sp>
      <p:pic>
        <p:nvPicPr>
          <p:cNvPr id="3892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0725" y="1995488"/>
            <a:ext cx="3657600" cy="3657600"/>
          </a:xfrm>
          <a:prstGeom prst="rect">
            <a:avLst/>
          </a:prstGeom>
          <a:noFill/>
        </p:spPr>
      </p:pic>
      <p:pic>
        <p:nvPicPr>
          <p:cNvPr id="38926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263" y="1993900"/>
            <a:ext cx="3657600" cy="3657600"/>
          </a:xfrm>
          <a:prstGeom prst="rect">
            <a:avLst/>
          </a:prstGeom>
          <a:noFill/>
        </p:spPr>
      </p:pic>
      <p:sp>
        <p:nvSpPr>
          <p:cNvPr id="38927" name="Line 15"/>
          <p:cNvSpPr>
            <a:spLocks noChangeShapeType="1"/>
          </p:cNvSpPr>
          <p:nvPr/>
        </p:nvSpPr>
        <p:spPr bwMode="auto">
          <a:xfrm>
            <a:off x="5808663" y="5657850"/>
            <a:ext cx="1101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6191250" y="55895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x</a:t>
            </a:r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2233613" y="1566863"/>
            <a:ext cx="892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solidFill>
                  <a:schemeClr val="accent2"/>
                </a:solidFill>
                <a:latin typeface="Chalkboard" charset="0"/>
              </a:rPr>
              <a:t>Ideal</a:t>
            </a:r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4643438" y="1531938"/>
            <a:ext cx="33369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solidFill>
                  <a:schemeClr val="accent2"/>
                </a:solidFill>
                <a:latin typeface="Chalkboard" charset="0"/>
              </a:rPr>
              <a:t>1 wave of spherical 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995363" y="1362075"/>
            <a:ext cx="4989512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 sz="2000">
                <a:solidFill>
                  <a:schemeClr val="tx2"/>
                </a:solidFill>
                <a:latin typeface="Chalkboard" charset="0"/>
              </a:rPr>
              <a:t>Design compromises</a:t>
            </a:r>
          </a:p>
          <a:p>
            <a:pPr>
              <a:lnSpc>
                <a:spcPct val="125000"/>
              </a:lnSpc>
            </a:pPr>
            <a:r>
              <a:rPr lang="en-US" altLang="en-US" sz="2000">
                <a:solidFill>
                  <a:schemeClr val="tx2"/>
                </a:solidFill>
                <a:latin typeface="Chalkboard" charset="0"/>
              </a:rPr>
              <a:t>Manufacturing tolerances</a:t>
            </a:r>
          </a:p>
          <a:p>
            <a:pPr>
              <a:lnSpc>
                <a:spcPct val="125000"/>
              </a:lnSpc>
            </a:pPr>
            <a:endParaRPr lang="en-US" altLang="en-US" sz="2000">
              <a:solidFill>
                <a:schemeClr val="tx2"/>
              </a:solidFill>
              <a:latin typeface="Chalkboard" charset="0"/>
            </a:endParaRPr>
          </a:p>
          <a:p>
            <a:pPr>
              <a:lnSpc>
                <a:spcPct val="125000"/>
              </a:lnSpc>
            </a:pPr>
            <a:r>
              <a:rPr lang="en-US" altLang="en-US" sz="2000">
                <a:solidFill>
                  <a:schemeClr val="tx2"/>
                </a:solidFill>
                <a:latin typeface="Chalkboard" charset="0"/>
              </a:rPr>
              <a:t>Immersion fluid index error</a:t>
            </a:r>
          </a:p>
          <a:p>
            <a:pPr>
              <a:lnSpc>
                <a:spcPct val="125000"/>
              </a:lnSpc>
            </a:pPr>
            <a:r>
              <a:rPr lang="en-US" altLang="en-US" sz="2000">
                <a:solidFill>
                  <a:schemeClr val="tx2"/>
                </a:solidFill>
                <a:latin typeface="Chalkboard" charset="0"/>
              </a:rPr>
              <a:t>Temperature variation</a:t>
            </a:r>
          </a:p>
          <a:p>
            <a:pPr>
              <a:lnSpc>
                <a:spcPct val="125000"/>
              </a:lnSpc>
            </a:pPr>
            <a:r>
              <a:rPr lang="en-US" altLang="en-US" sz="2000">
                <a:solidFill>
                  <a:schemeClr val="tx2"/>
                </a:solidFill>
                <a:latin typeface="Chalkboard" charset="0"/>
              </a:rPr>
              <a:t>Cover slip thickness</a:t>
            </a:r>
          </a:p>
          <a:p>
            <a:pPr lvl="1">
              <a:lnSpc>
                <a:spcPct val="125000"/>
              </a:lnSpc>
            </a:pPr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(high-NA objectives except oil immersion)</a:t>
            </a:r>
            <a:endParaRPr lang="en-US" altLang="en-US" sz="2000">
              <a:solidFill>
                <a:schemeClr val="tx2"/>
              </a:solidFill>
              <a:latin typeface="Chalkboard" charset="0"/>
            </a:endParaRPr>
          </a:p>
          <a:p>
            <a:pPr>
              <a:lnSpc>
                <a:spcPct val="125000"/>
              </a:lnSpc>
            </a:pPr>
            <a:r>
              <a:rPr lang="en-US" altLang="en-US" sz="2000">
                <a:solidFill>
                  <a:schemeClr val="tx2"/>
                </a:solidFill>
                <a:latin typeface="Chalkboard" charset="0"/>
              </a:rPr>
              <a:t>Correction collar setting</a:t>
            </a:r>
          </a:p>
          <a:p>
            <a:pPr>
              <a:lnSpc>
                <a:spcPct val="125000"/>
              </a:lnSpc>
            </a:pPr>
            <a:endParaRPr lang="en-US" altLang="en-US" sz="2000">
              <a:solidFill>
                <a:schemeClr val="tx2"/>
              </a:solidFill>
              <a:latin typeface="Chalkboard" charset="0"/>
            </a:endParaRPr>
          </a:p>
          <a:p>
            <a:pPr>
              <a:lnSpc>
                <a:spcPct val="125000"/>
              </a:lnSpc>
            </a:pPr>
            <a:r>
              <a:rPr lang="en-US" altLang="en-US" sz="2000" b="1" i="1">
                <a:solidFill>
                  <a:schemeClr val="tx2"/>
                </a:solidFill>
                <a:latin typeface="Chalkboard" charset="0"/>
              </a:rPr>
              <a:t>Sample refractive index mismatch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1879600" y="109538"/>
            <a:ext cx="54117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Sources of Spherical Aberration</a:t>
            </a:r>
          </a:p>
        </p:txBody>
      </p:sp>
      <p:grpSp>
        <p:nvGrpSpPr>
          <p:cNvPr id="43024" name="Group 16"/>
          <p:cNvGrpSpPr>
            <a:grpSpLocks/>
          </p:cNvGrpSpPr>
          <p:nvPr/>
        </p:nvGrpSpPr>
        <p:grpSpPr bwMode="auto">
          <a:xfrm>
            <a:off x="6321425" y="2338388"/>
            <a:ext cx="2451100" cy="3009900"/>
            <a:chOff x="4095" y="1166"/>
            <a:chExt cx="1544" cy="1896"/>
          </a:xfrm>
        </p:grpSpPr>
        <p:pic>
          <p:nvPicPr>
            <p:cNvPr id="4302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51840"/>
            <a:stretch>
              <a:fillRect/>
            </a:stretch>
          </p:blipFill>
          <p:spPr bwMode="auto">
            <a:xfrm>
              <a:off x="4194" y="1207"/>
              <a:ext cx="1445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18" name="Rectangle 10"/>
            <p:cNvSpPr>
              <a:spLocks noChangeArrowheads="1"/>
            </p:cNvSpPr>
            <p:nvPr/>
          </p:nvSpPr>
          <p:spPr bwMode="auto">
            <a:xfrm>
              <a:off x="4095" y="2859"/>
              <a:ext cx="235" cy="20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Rectangle 11"/>
            <p:cNvSpPr>
              <a:spLocks noChangeArrowheads="1"/>
            </p:cNvSpPr>
            <p:nvPr/>
          </p:nvSpPr>
          <p:spPr bwMode="auto">
            <a:xfrm>
              <a:off x="4272" y="1166"/>
              <a:ext cx="656" cy="2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8" name="Freeform 32"/>
          <p:cNvSpPr>
            <a:spLocks/>
          </p:cNvSpPr>
          <p:nvPr/>
        </p:nvSpPr>
        <p:spPr bwMode="auto">
          <a:xfrm>
            <a:off x="482600" y="3421063"/>
            <a:ext cx="2870200" cy="617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36" y="0"/>
              </a:cxn>
              <a:cxn ang="0">
                <a:pos x="2736" y="240"/>
              </a:cxn>
              <a:cxn ang="0">
                <a:pos x="0" y="240"/>
              </a:cxn>
              <a:cxn ang="0">
                <a:pos x="0" y="0"/>
              </a:cxn>
            </a:cxnLst>
            <a:rect l="0" t="0" r="r" b="b"/>
            <a:pathLst>
              <a:path w="2736" h="240">
                <a:moveTo>
                  <a:pt x="0" y="0"/>
                </a:moveTo>
                <a:cubicBezTo>
                  <a:pt x="1368" y="0"/>
                  <a:pt x="2736" y="0"/>
                  <a:pt x="2736" y="0"/>
                </a:cubicBezTo>
                <a:cubicBezTo>
                  <a:pt x="2656" y="117"/>
                  <a:pt x="2709" y="165"/>
                  <a:pt x="2736" y="240"/>
                </a:cubicBezTo>
                <a:cubicBezTo>
                  <a:pt x="2736" y="240"/>
                  <a:pt x="1368" y="240"/>
                  <a:pt x="0" y="240"/>
                </a:cubicBezTo>
                <a:cubicBezTo>
                  <a:pt x="43" y="133"/>
                  <a:pt x="37" y="69"/>
                  <a:pt x="0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Freeform 4"/>
          <p:cNvSpPr>
            <a:spLocks/>
          </p:cNvSpPr>
          <p:nvPr/>
        </p:nvSpPr>
        <p:spPr bwMode="auto">
          <a:xfrm>
            <a:off x="152400" y="2481263"/>
            <a:ext cx="3675063" cy="947737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Freeform 33"/>
          <p:cNvSpPr>
            <a:spLocks/>
          </p:cNvSpPr>
          <p:nvPr/>
        </p:nvSpPr>
        <p:spPr bwMode="auto">
          <a:xfrm>
            <a:off x="160338" y="4241800"/>
            <a:ext cx="3852862" cy="1111250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Rectangle 34"/>
          <p:cNvSpPr>
            <a:spLocks noChangeArrowheads="1"/>
          </p:cNvSpPr>
          <p:nvPr/>
        </p:nvSpPr>
        <p:spPr bwMode="auto">
          <a:xfrm>
            <a:off x="152400" y="4038600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27" name="Group 71"/>
          <p:cNvGrpSpPr>
            <a:grpSpLocks/>
          </p:cNvGrpSpPr>
          <p:nvPr/>
        </p:nvGrpSpPr>
        <p:grpSpPr bwMode="auto">
          <a:xfrm>
            <a:off x="685800" y="1600200"/>
            <a:ext cx="1219200" cy="2743200"/>
            <a:chOff x="672" y="1008"/>
            <a:chExt cx="768" cy="1728"/>
          </a:xfrm>
        </p:grpSpPr>
        <p:sp>
          <p:nvSpPr>
            <p:cNvPr id="45119" name="Freeform 63"/>
            <p:cNvSpPr>
              <a:spLocks/>
            </p:cNvSpPr>
            <p:nvPr/>
          </p:nvSpPr>
          <p:spPr bwMode="auto">
            <a:xfrm>
              <a:off x="672" y="1008"/>
              <a:ext cx="768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21" name="Freeform 65"/>
            <p:cNvSpPr>
              <a:spLocks/>
            </p:cNvSpPr>
            <p:nvPr/>
          </p:nvSpPr>
          <p:spPr bwMode="auto">
            <a:xfrm>
              <a:off x="1248" y="1008"/>
              <a:ext cx="192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22" name="Freeform 66"/>
            <p:cNvSpPr>
              <a:spLocks/>
            </p:cNvSpPr>
            <p:nvPr/>
          </p:nvSpPr>
          <p:spPr bwMode="auto">
            <a:xfrm>
              <a:off x="1056" y="1008"/>
              <a:ext cx="384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23" name="Freeform 67"/>
            <p:cNvSpPr>
              <a:spLocks/>
            </p:cNvSpPr>
            <p:nvPr/>
          </p:nvSpPr>
          <p:spPr bwMode="auto">
            <a:xfrm>
              <a:off x="864" y="1008"/>
              <a:ext cx="576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126" name="Line 70"/>
          <p:cNvSpPr>
            <a:spLocks noChangeShapeType="1"/>
          </p:cNvSpPr>
          <p:nvPr/>
        </p:nvSpPr>
        <p:spPr bwMode="auto">
          <a:xfrm flipV="1">
            <a:off x="1905000" y="1600200"/>
            <a:ext cx="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28" name="Group 72"/>
          <p:cNvGrpSpPr>
            <a:grpSpLocks/>
          </p:cNvGrpSpPr>
          <p:nvPr/>
        </p:nvGrpSpPr>
        <p:grpSpPr bwMode="auto">
          <a:xfrm flipH="1">
            <a:off x="1905000" y="1600200"/>
            <a:ext cx="1219200" cy="2743200"/>
            <a:chOff x="672" y="1008"/>
            <a:chExt cx="768" cy="1728"/>
          </a:xfrm>
        </p:grpSpPr>
        <p:sp>
          <p:nvSpPr>
            <p:cNvPr id="45129" name="Freeform 73"/>
            <p:cNvSpPr>
              <a:spLocks/>
            </p:cNvSpPr>
            <p:nvPr/>
          </p:nvSpPr>
          <p:spPr bwMode="auto">
            <a:xfrm>
              <a:off x="672" y="1008"/>
              <a:ext cx="768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30" name="Freeform 74"/>
            <p:cNvSpPr>
              <a:spLocks/>
            </p:cNvSpPr>
            <p:nvPr/>
          </p:nvSpPr>
          <p:spPr bwMode="auto">
            <a:xfrm>
              <a:off x="1248" y="1008"/>
              <a:ext cx="192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31" name="Freeform 75"/>
            <p:cNvSpPr>
              <a:spLocks/>
            </p:cNvSpPr>
            <p:nvPr/>
          </p:nvSpPr>
          <p:spPr bwMode="auto">
            <a:xfrm>
              <a:off x="1056" y="1008"/>
              <a:ext cx="384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32" name="Freeform 76"/>
            <p:cNvSpPr>
              <a:spLocks/>
            </p:cNvSpPr>
            <p:nvPr/>
          </p:nvSpPr>
          <p:spPr bwMode="auto">
            <a:xfrm>
              <a:off x="864" y="1008"/>
              <a:ext cx="576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134" name="Text Box 78"/>
          <p:cNvSpPr txBox="1">
            <a:spLocks noChangeArrowheads="1"/>
          </p:cNvSpPr>
          <p:nvPr/>
        </p:nvSpPr>
        <p:spPr bwMode="auto">
          <a:xfrm>
            <a:off x="2620963" y="152400"/>
            <a:ext cx="39481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Index Mismatch</a:t>
            </a:r>
          </a:p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&amp; Spherical Aberration</a:t>
            </a:r>
          </a:p>
        </p:txBody>
      </p:sp>
      <p:sp>
        <p:nvSpPr>
          <p:cNvPr id="45135" name="Freeform 79"/>
          <p:cNvSpPr>
            <a:spLocks/>
          </p:cNvSpPr>
          <p:nvPr/>
        </p:nvSpPr>
        <p:spPr bwMode="auto">
          <a:xfrm>
            <a:off x="5308600" y="3421063"/>
            <a:ext cx="3716338" cy="312737"/>
          </a:xfrm>
          <a:custGeom>
            <a:avLst/>
            <a:gdLst/>
            <a:ahLst/>
            <a:cxnLst>
              <a:cxn ang="0">
                <a:pos x="37" y="0"/>
              </a:cxn>
              <a:cxn ang="0">
                <a:pos x="2293" y="0"/>
              </a:cxn>
              <a:cxn ang="0">
                <a:pos x="2293" y="197"/>
              </a:cxn>
              <a:cxn ang="0">
                <a:pos x="37" y="197"/>
              </a:cxn>
              <a:cxn ang="0">
                <a:pos x="37" y="0"/>
              </a:cxn>
            </a:cxnLst>
            <a:rect l="0" t="0" r="r" b="b"/>
            <a:pathLst>
              <a:path w="2341" h="197">
                <a:moveTo>
                  <a:pt x="37" y="0"/>
                </a:moveTo>
                <a:cubicBezTo>
                  <a:pt x="1165" y="0"/>
                  <a:pt x="2293" y="0"/>
                  <a:pt x="2293" y="0"/>
                </a:cubicBezTo>
                <a:cubicBezTo>
                  <a:pt x="2330" y="90"/>
                  <a:pt x="2341" y="117"/>
                  <a:pt x="2293" y="197"/>
                </a:cubicBezTo>
                <a:cubicBezTo>
                  <a:pt x="2293" y="197"/>
                  <a:pt x="1165" y="197"/>
                  <a:pt x="37" y="197"/>
                </a:cubicBezTo>
                <a:cubicBezTo>
                  <a:pt x="0" y="101"/>
                  <a:pt x="0" y="64"/>
                  <a:pt x="37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36" name="Freeform 80"/>
          <p:cNvSpPr>
            <a:spLocks/>
          </p:cNvSpPr>
          <p:nvPr/>
        </p:nvSpPr>
        <p:spPr bwMode="auto">
          <a:xfrm>
            <a:off x="5291138" y="2481263"/>
            <a:ext cx="3675062" cy="947737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37" name="Freeform 81"/>
          <p:cNvSpPr>
            <a:spLocks/>
          </p:cNvSpPr>
          <p:nvPr/>
        </p:nvSpPr>
        <p:spPr bwMode="auto">
          <a:xfrm>
            <a:off x="5291138" y="3886200"/>
            <a:ext cx="3852862" cy="1111250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38" name="Rectangle 82"/>
          <p:cNvSpPr>
            <a:spLocks noChangeArrowheads="1"/>
          </p:cNvSpPr>
          <p:nvPr/>
        </p:nvSpPr>
        <p:spPr bwMode="auto">
          <a:xfrm>
            <a:off x="5291138" y="3733800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40" name="Freeform 84"/>
          <p:cNvSpPr>
            <a:spLocks/>
          </p:cNvSpPr>
          <p:nvPr/>
        </p:nvSpPr>
        <p:spPr bwMode="auto">
          <a:xfrm>
            <a:off x="5824538" y="1600200"/>
            <a:ext cx="1643062" cy="2649538"/>
          </a:xfrm>
          <a:custGeom>
            <a:avLst/>
            <a:gdLst/>
            <a:ahLst/>
            <a:cxnLst>
              <a:cxn ang="0">
                <a:pos x="1035" y="1669"/>
              </a:cxn>
              <a:cxn ang="0">
                <a:pos x="543" y="1531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1035" h="1669">
                <a:moveTo>
                  <a:pt x="1035" y="1669"/>
                </a:moveTo>
                <a:lnTo>
                  <a:pt x="543" y="1531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41" name="Freeform 85"/>
          <p:cNvSpPr>
            <a:spLocks/>
          </p:cNvSpPr>
          <p:nvPr/>
        </p:nvSpPr>
        <p:spPr bwMode="auto">
          <a:xfrm>
            <a:off x="6738938" y="1600200"/>
            <a:ext cx="330200" cy="2743200"/>
          </a:xfrm>
          <a:custGeom>
            <a:avLst/>
            <a:gdLst/>
            <a:ahLst/>
            <a:cxnLst>
              <a:cxn ang="0">
                <a:pos x="208" y="1728"/>
              </a:cxn>
              <a:cxn ang="0">
                <a:pos x="135" y="1530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208" h="1728">
                <a:moveTo>
                  <a:pt x="208" y="1728"/>
                </a:moveTo>
                <a:lnTo>
                  <a:pt x="135" y="1530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42" name="Freeform 86"/>
          <p:cNvSpPr>
            <a:spLocks/>
          </p:cNvSpPr>
          <p:nvPr/>
        </p:nvSpPr>
        <p:spPr bwMode="auto">
          <a:xfrm>
            <a:off x="6434138" y="1600200"/>
            <a:ext cx="693737" cy="2725738"/>
          </a:xfrm>
          <a:custGeom>
            <a:avLst/>
            <a:gdLst/>
            <a:ahLst/>
            <a:cxnLst>
              <a:cxn ang="0">
                <a:pos x="437" y="1717"/>
              </a:cxn>
              <a:cxn ang="0">
                <a:pos x="271" y="1531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437" h="1717">
                <a:moveTo>
                  <a:pt x="437" y="1717"/>
                </a:moveTo>
                <a:lnTo>
                  <a:pt x="271" y="1531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43" name="Freeform 87"/>
          <p:cNvSpPr>
            <a:spLocks/>
          </p:cNvSpPr>
          <p:nvPr/>
        </p:nvSpPr>
        <p:spPr bwMode="auto">
          <a:xfrm>
            <a:off x="6129338" y="1600200"/>
            <a:ext cx="1125537" cy="2725738"/>
          </a:xfrm>
          <a:custGeom>
            <a:avLst/>
            <a:gdLst/>
            <a:ahLst/>
            <a:cxnLst>
              <a:cxn ang="0">
                <a:pos x="709" y="1717"/>
              </a:cxn>
              <a:cxn ang="0">
                <a:pos x="408" y="1532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709" h="1717">
                <a:moveTo>
                  <a:pt x="709" y="1717"/>
                </a:moveTo>
                <a:lnTo>
                  <a:pt x="408" y="1532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44" name="Line 88"/>
          <p:cNvSpPr>
            <a:spLocks noChangeShapeType="1"/>
          </p:cNvSpPr>
          <p:nvPr/>
        </p:nvSpPr>
        <p:spPr bwMode="auto">
          <a:xfrm flipV="1">
            <a:off x="7043738" y="1600200"/>
            <a:ext cx="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46" name="Freeform 90"/>
          <p:cNvSpPr>
            <a:spLocks/>
          </p:cNvSpPr>
          <p:nvPr/>
        </p:nvSpPr>
        <p:spPr bwMode="auto">
          <a:xfrm>
            <a:off x="6670675" y="1600200"/>
            <a:ext cx="1592263" cy="2633663"/>
          </a:xfrm>
          <a:custGeom>
            <a:avLst/>
            <a:gdLst/>
            <a:ahLst/>
            <a:cxnLst>
              <a:cxn ang="0">
                <a:pos x="0" y="1659"/>
              </a:cxn>
              <a:cxn ang="0">
                <a:pos x="456" y="1534"/>
              </a:cxn>
              <a:cxn ang="0">
                <a:pos x="1003" y="1056"/>
              </a:cxn>
              <a:cxn ang="0">
                <a:pos x="1003" y="0"/>
              </a:cxn>
            </a:cxnLst>
            <a:rect l="0" t="0" r="r" b="b"/>
            <a:pathLst>
              <a:path w="1003" h="1659">
                <a:moveTo>
                  <a:pt x="0" y="1659"/>
                </a:moveTo>
                <a:lnTo>
                  <a:pt x="456" y="1534"/>
                </a:lnTo>
                <a:lnTo>
                  <a:pt x="1003" y="1056"/>
                </a:lnTo>
                <a:lnTo>
                  <a:pt x="100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47" name="Freeform 91"/>
          <p:cNvSpPr>
            <a:spLocks/>
          </p:cNvSpPr>
          <p:nvPr/>
        </p:nvSpPr>
        <p:spPr bwMode="auto">
          <a:xfrm>
            <a:off x="7018338" y="1600200"/>
            <a:ext cx="330200" cy="2760663"/>
          </a:xfrm>
          <a:custGeom>
            <a:avLst/>
            <a:gdLst/>
            <a:ahLst/>
            <a:cxnLst>
              <a:cxn ang="0">
                <a:pos x="0" y="1739"/>
              </a:cxn>
              <a:cxn ang="0">
                <a:pos x="72" y="1531"/>
              </a:cxn>
              <a:cxn ang="0">
                <a:pos x="208" y="1056"/>
              </a:cxn>
              <a:cxn ang="0">
                <a:pos x="208" y="0"/>
              </a:cxn>
            </a:cxnLst>
            <a:rect l="0" t="0" r="r" b="b"/>
            <a:pathLst>
              <a:path w="208" h="1739">
                <a:moveTo>
                  <a:pt x="0" y="1739"/>
                </a:moveTo>
                <a:lnTo>
                  <a:pt x="72" y="1531"/>
                </a:lnTo>
                <a:lnTo>
                  <a:pt x="208" y="1056"/>
                </a:lnTo>
                <a:lnTo>
                  <a:pt x="20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48" name="Freeform 92"/>
          <p:cNvSpPr>
            <a:spLocks/>
          </p:cNvSpPr>
          <p:nvPr/>
        </p:nvSpPr>
        <p:spPr bwMode="auto">
          <a:xfrm>
            <a:off x="6950075" y="1600200"/>
            <a:ext cx="703263" cy="2735263"/>
          </a:xfrm>
          <a:custGeom>
            <a:avLst/>
            <a:gdLst/>
            <a:ahLst/>
            <a:cxnLst>
              <a:cxn ang="0">
                <a:pos x="0" y="1723"/>
              </a:cxn>
              <a:cxn ang="0">
                <a:pos x="171" y="1531"/>
              </a:cxn>
              <a:cxn ang="0">
                <a:pos x="443" y="1056"/>
              </a:cxn>
              <a:cxn ang="0">
                <a:pos x="443" y="0"/>
              </a:cxn>
            </a:cxnLst>
            <a:rect l="0" t="0" r="r" b="b"/>
            <a:pathLst>
              <a:path w="443" h="1723">
                <a:moveTo>
                  <a:pt x="0" y="1723"/>
                </a:moveTo>
                <a:lnTo>
                  <a:pt x="171" y="1531"/>
                </a:lnTo>
                <a:lnTo>
                  <a:pt x="443" y="1056"/>
                </a:lnTo>
                <a:lnTo>
                  <a:pt x="44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49" name="Freeform 93"/>
          <p:cNvSpPr>
            <a:spLocks/>
          </p:cNvSpPr>
          <p:nvPr/>
        </p:nvSpPr>
        <p:spPr bwMode="auto">
          <a:xfrm>
            <a:off x="6865938" y="1600200"/>
            <a:ext cx="1092200" cy="2692400"/>
          </a:xfrm>
          <a:custGeom>
            <a:avLst/>
            <a:gdLst/>
            <a:ahLst/>
            <a:cxnLst>
              <a:cxn ang="0">
                <a:pos x="0" y="1696"/>
              </a:cxn>
              <a:cxn ang="0">
                <a:pos x="276" y="1535"/>
              </a:cxn>
              <a:cxn ang="0">
                <a:pos x="688" y="1056"/>
              </a:cxn>
              <a:cxn ang="0">
                <a:pos x="688" y="0"/>
              </a:cxn>
            </a:cxnLst>
            <a:rect l="0" t="0" r="r" b="b"/>
            <a:pathLst>
              <a:path w="688" h="1696">
                <a:moveTo>
                  <a:pt x="0" y="1696"/>
                </a:moveTo>
                <a:lnTo>
                  <a:pt x="276" y="1535"/>
                </a:lnTo>
                <a:lnTo>
                  <a:pt x="688" y="1056"/>
                </a:lnTo>
                <a:lnTo>
                  <a:pt x="68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1" name="Text Box 95"/>
          <p:cNvSpPr txBox="1">
            <a:spLocks noChangeArrowheads="1"/>
          </p:cNvSpPr>
          <p:nvPr/>
        </p:nvSpPr>
        <p:spPr bwMode="auto">
          <a:xfrm>
            <a:off x="3886200" y="2911475"/>
            <a:ext cx="10287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/>
            <a:r>
              <a:rPr lang="en-US" altLang="en-US">
                <a:solidFill>
                  <a:schemeClr val="accent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45152" name="Text Box 96"/>
          <p:cNvSpPr txBox="1">
            <a:spLocks noChangeArrowheads="1"/>
          </p:cNvSpPr>
          <p:nvPr/>
        </p:nvSpPr>
        <p:spPr bwMode="auto">
          <a:xfrm>
            <a:off x="3868738" y="3430588"/>
            <a:ext cx="11080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>
                <a:solidFill>
                  <a:schemeClr val="accent2"/>
                </a:solidFill>
                <a:latin typeface="Chalkboard" charset="0"/>
              </a:rPr>
              <a:t>Immersion</a:t>
            </a:r>
          </a:p>
          <a:p>
            <a:pPr marL="169863" indent="-169863" algn="ctr">
              <a:lnSpc>
                <a:spcPct val="70000"/>
              </a:lnSpc>
            </a:pPr>
            <a:r>
              <a:rPr lang="en-US" altLang="en-US">
                <a:solidFill>
                  <a:schemeClr val="accent2"/>
                </a:solidFill>
                <a:latin typeface="Chalkboard" charset="0"/>
              </a:rPr>
              <a:t>fluid</a:t>
            </a:r>
          </a:p>
        </p:txBody>
      </p:sp>
      <p:sp>
        <p:nvSpPr>
          <p:cNvPr id="45153" name="Text Box 97"/>
          <p:cNvSpPr txBox="1">
            <a:spLocks noChangeArrowheads="1"/>
          </p:cNvSpPr>
          <p:nvPr/>
        </p:nvSpPr>
        <p:spPr bwMode="auto">
          <a:xfrm>
            <a:off x="592138" y="3549650"/>
            <a:ext cx="37623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aseline="-25000">
                <a:solidFill>
                  <a:schemeClr val="accent2"/>
                </a:solidFill>
                <a:latin typeface="Chalkboard" charset="0"/>
              </a:rPr>
              <a:t>1</a:t>
            </a:r>
            <a:endParaRPr lang="en-US" alt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45154" name="Text Box 98"/>
          <p:cNvSpPr txBox="1">
            <a:spLocks noChangeArrowheads="1"/>
          </p:cNvSpPr>
          <p:nvPr/>
        </p:nvSpPr>
        <p:spPr bwMode="auto">
          <a:xfrm>
            <a:off x="3990975" y="3962400"/>
            <a:ext cx="12271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>
                <a:solidFill>
                  <a:schemeClr val="accent2"/>
                </a:solidFill>
                <a:latin typeface="Chalkboard" charset="0"/>
              </a:rPr>
              <a:t>Cover glass</a:t>
            </a:r>
          </a:p>
        </p:txBody>
      </p:sp>
      <p:sp>
        <p:nvSpPr>
          <p:cNvPr id="45157" name="Line 101"/>
          <p:cNvSpPr>
            <a:spLocks noChangeShapeType="1"/>
          </p:cNvSpPr>
          <p:nvPr/>
        </p:nvSpPr>
        <p:spPr bwMode="auto">
          <a:xfrm flipV="1">
            <a:off x="3200400" y="3657600"/>
            <a:ext cx="6858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8" name="Line 102"/>
          <p:cNvSpPr>
            <a:spLocks noChangeShapeType="1"/>
          </p:cNvSpPr>
          <p:nvPr/>
        </p:nvSpPr>
        <p:spPr bwMode="auto">
          <a:xfrm flipH="1" flipV="1">
            <a:off x="4953000" y="3581400"/>
            <a:ext cx="381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" name="Line 103"/>
          <p:cNvSpPr>
            <a:spLocks noChangeShapeType="1"/>
          </p:cNvSpPr>
          <p:nvPr/>
        </p:nvSpPr>
        <p:spPr bwMode="auto">
          <a:xfrm flipV="1">
            <a:off x="3454400" y="3124200"/>
            <a:ext cx="3810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60" name="Line 104"/>
          <p:cNvSpPr>
            <a:spLocks noChangeShapeType="1"/>
          </p:cNvSpPr>
          <p:nvPr/>
        </p:nvSpPr>
        <p:spPr bwMode="auto">
          <a:xfrm flipH="1" flipV="1">
            <a:off x="5029200" y="3124200"/>
            <a:ext cx="3810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61" name="Line 105"/>
          <p:cNvSpPr>
            <a:spLocks noChangeShapeType="1"/>
          </p:cNvSpPr>
          <p:nvPr/>
        </p:nvSpPr>
        <p:spPr bwMode="auto">
          <a:xfrm flipH="1">
            <a:off x="5105400" y="3886200"/>
            <a:ext cx="228600" cy="15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62" name="Line 106"/>
          <p:cNvSpPr>
            <a:spLocks noChangeShapeType="1"/>
          </p:cNvSpPr>
          <p:nvPr/>
        </p:nvSpPr>
        <p:spPr bwMode="auto">
          <a:xfrm flipH="1">
            <a:off x="3810000" y="4191000"/>
            <a:ext cx="2286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63" name="Line 107"/>
          <p:cNvSpPr>
            <a:spLocks noChangeShapeType="1"/>
          </p:cNvSpPr>
          <p:nvPr/>
        </p:nvSpPr>
        <p:spPr bwMode="auto">
          <a:xfrm flipV="1">
            <a:off x="3581400" y="4800600"/>
            <a:ext cx="6096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64" name="Line 108"/>
          <p:cNvSpPr>
            <a:spLocks noChangeShapeType="1"/>
          </p:cNvSpPr>
          <p:nvPr/>
        </p:nvSpPr>
        <p:spPr bwMode="auto">
          <a:xfrm flipV="1">
            <a:off x="4953000" y="4724400"/>
            <a:ext cx="6096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65" name="Text Box 109"/>
          <p:cNvSpPr txBox="1">
            <a:spLocks noChangeArrowheads="1"/>
          </p:cNvSpPr>
          <p:nvPr/>
        </p:nvSpPr>
        <p:spPr bwMode="auto">
          <a:xfrm>
            <a:off x="593725" y="4572000"/>
            <a:ext cx="4079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aseline="-25000">
                <a:solidFill>
                  <a:schemeClr val="accent2"/>
                </a:solidFill>
                <a:latin typeface="Chalkboard" charset="0"/>
              </a:rPr>
              <a:t>2</a:t>
            </a:r>
            <a:endParaRPr lang="en-US" alt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45167" name="Text Box 111"/>
          <p:cNvSpPr txBox="1">
            <a:spLocks noChangeArrowheads="1"/>
          </p:cNvSpPr>
          <p:nvPr/>
        </p:nvSpPr>
        <p:spPr bwMode="auto">
          <a:xfrm>
            <a:off x="4159250" y="4611688"/>
            <a:ext cx="83661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>
                <a:solidFill>
                  <a:schemeClr val="accent2"/>
                </a:solidFill>
                <a:latin typeface="Chalkboard" charset="0"/>
              </a:rPr>
              <a:t>Sample</a:t>
            </a:r>
          </a:p>
        </p:txBody>
      </p:sp>
      <p:grpSp>
        <p:nvGrpSpPr>
          <p:cNvPr id="45170" name="Group 114"/>
          <p:cNvGrpSpPr>
            <a:grpSpLocks/>
          </p:cNvGrpSpPr>
          <p:nvPr/>
        </p:nvGrpSpPr>
        <p:grpSpPr bwMode="auto">
          <a:xfrm>
            <a:off x="6515100" y="3733800"/>
            <a:ext cx="2400300" cy="2687638"/>
            <a:chOff x="4104" y="2352"/>
            <a:chExt cx="1512" cy="1693"/>
          </a:xfrm>
        </p:grpSpPr>
        <p:sp>
          <p:nvSpPr>
            <p:cNvPr id="45166" name="Oval 110"/>
            <p:cNvSpPr>
              <a:spLocks noChangeArrowheads="1"/>
            </p:cNvSpPr>
            <p:nvPr/>
          </p:nvSpPr>
          <p:spPr bwMode="auto">
            <a:xfrm>
              <a:off x="4176" y="2352"/>
              <a:ext cx="576" cy="5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68" name="AutoShape 112"/>
            <p:cNvSpPr>
              <a:spLocks noChangeArrowheads="1"/>
            </p:cNvSpPr>
            <p:nvPr/>
          </p:nvSpPr>
          <p:spPr bwMode="auto">
            <a:xfrm>
              <a:off x="4104" y="3577"/>
              <a:ext cx="1512" cy="46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169863" indent="-169863" algn="ctr"/>
              <a:r>
                <a:rPr lang="en-US" altLang="en-US" sz="1800">
                  <a:solidFill>
                    <a:srgbClr val="FF0000"/>
                  </a:solidFill>
                  <a:latin typeface="Chalkboard" charset="0"/>
                </a:rPr>
                <a:t>Spherical aberration</a:t>
              </a:r>
            </a:p>
            <a:p>
              <a:pPr marL="169863" indent="-169863" algn="ctr"/>
              <a:r>
                <a:rPr lang="en-US" altLang="en-US" sz="1800">
                  <a:solidFill>
                    <a:srgbClr val="FF0000"/>
                  </a:solidFill>
                  <a:latin typeface="Chalkboard" charset="0"/>
                </a:rPr>
                <a:t>unless n</a:t>
              </a:r>
              <a:r>
                <a:rPr lang="en-US" altLang="en-US" sz="1800" baseline="-25000">
                  <a:solidFill>
                    <a:srgbClr val="FF0000"/>
                  </a:solidFill>
                  <a:latin typeface="Chalkboard" charset="0"/>
                </a:rPr>
                <a:t>2</a:t>
              </a:r>
              <a:r>
                <a:rPr lang="en-US" altLang="en-US" sz="1800">
                  <a:solidFill>
                    <a:srgbClr val="FF0000"/>
                  </a:solidFill>
                  <a:latin typeface="Chalkboard" charset="0"/>
                </a:rPr>
                <a:t> = n</a:t>
              </a:r>
              <a:r>
                <a:rPr lang="en-US" altLang="en-US" sz="1800" baseline="-25000">
                  <a:solidFill>
                    <a:srgbClr val="FF0000"/>
                  </a:solidFill>
                  <a:latin typeface="Chalkboard" charset="0"/>
                </a:rPr>
                <a:t>1</a:t>
              </a:r>
              <a:endParaRPr lang="en-US" altLang="en-US" sz="1800">
                <a:solidFill>
                  <a:srgbClr val="FF0000"/>
                </a:solidFill>
                <a:latin typeface="Chalkboard" charset="0"/>
              </a:endParaRPr>
            </a:p>
          </p:txBody>
        </p:sp>
        <p:sp>
          <p:nvSpPr>
            <p:cNvPr id="45169" name="Line 113"/>
            <p:cNvSpPr>
              <a:spLocks noChangeShapeType="1"/>
            </p:cNvSpPr>
            <p:nvPr/>
          </p:nvSpPr>
          <p:spPr bwMode="auto">
            <a:xfrm>
              <a:off x="4560" y="2905"/>
              <a:ext cx="14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171" name="Text Box 115"/>
          <p:cNvSpPr txBox="1">
            <a:spLocks noChangeArrowheads="1"/>
          </p:cNvSpPr>
          <p:nvPr/>
        </p:nvSpPr>
        <p:spPr bwMode="auto">
          <a:xfrm>
            <a:off x="4819650" y="5405438"/>
            <a:ext cx="13684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>
              <a:lnSpc>
                <a:spcPct val="60000"/>
              </a:lnSpc>
            </a:pPr>
            <a:r>
              <a:rPr lang="en-US" altLang="en-US" sz="1800">
                <a:latin typeface="Chalkboard" charset="0"/>
              </a:rPr>
              <a:t>Focus</a:t>
            </a:r>
          </a:p>
          <a:p>
            <a:pPr marL="169863" indent="-169863" algn="ctr">
              <a:lnSpc>
                <a:spcPct val="60000"/>
              </a:lnSpc>
            </a:pPr>
            <a:r>
              <a:rPr lang="en-US" altLang="en-US" sz="1800">
                <a:latin typeface="Chalkboard" charset="0"/>
              </a:rPr>
              <a:t>into sample</a:t>
            </a:r>
          </a:p>
        </p:txBody>
      </p:sp>
      <p:sp>
        <p:nvSpPr>
          <p:cNvPr id="45172" name="Text Box 116"/>
          <p:cNvSpPr txBox="1">
            <a:spLocks noChangeArrowheads="1"/>
          </p:cNvSpPr>
          <p:nvPr/>
        </p:nvSpPr>
        <p:spPr bwMode="auto">
          <a:xfrm>
            <a:off x="941388" y="5378450"/>
            <a:ext cx="2149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1800">
                <a:latin typeface="Chalkboard" charset="0"/>
              </a:rPr>
              <a:t>Focus at cover slip</a:t>
            </a:r>
          </a:p>
        </p:txBody>
      </p:sp>
      <p:sp>
        <p:nvSpPr>
          <p:cNvPr id="45173" name="Line 117"/>
          <p:cNvSpPr>
            <a:spLocks noChangeShapeType="1"/>
          </p:cNvSpPr>
          <p:nvPr/>
        </p:nvSpPr>
        <p:spPr bwMode="auto">
          <a:xfrm flipV="1">
            <a:off x="5486400" y="4997450"/>
            <a:ext cx="0" cy="336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74" name="Line 118"/>
          <p:cNvSpPr>
            <a:spLocks noChangeShapeType="1"/>
          </p:cNvSpPr>
          <p:nvPr/>
        </p:nvSpPr>
        <p:spPr bwMode="auto">
          <a:xfrm>
            <a:off x="3810000" y="5341938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reeform 2"/>
          <p:cNvSpPr>
            <a:spLocks/>
          </p:cNvSpPr>
          <p:nvPr/>
        </p:nvSpPr>
        <p:spPr bwMode="auto">
          <a:xfrm>
            <a:off x="415925" y="2371725"/>
            <a:ext cx="3335338" cy="617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36" y="0"/>
              </a:cxn>
              <a:cxn ang="0">
                <a:pos x="2736" y="240"/>
              </a:cxn>
              <a:cxn ang="0">
                <a:pos x="0" y="240"/>
              </a:cxn>
              <a:cxn ang="0">
                <a:pos x="0" y="0"/>
              </a:cxn>
            </a:cxnLst>
            <a:rect l="0" t="0" r="r" b="b"/>
            <a:pathLst>
              <a:path w="2736" h="240">
                <a:moveTo>
                  <a:pt x="0" y="0"/>
                </a:moveTo>
                <a:cubicBezTo>
                  <a:pt x="1368" y="0"/>
                  <a:pt x="2736" y="0"/>
                  <a:pt x="2736" y="0"/>
                </a:cubicBezTo>
                <a:cubicBezTo>
                  <a:pt x="2656" y="117"/>
                  <a:pt x="2709" y="165"/>
                  <a:pt x="2736" y="240"/>
                </a:cubicBezTo>
                <a:cubicBezTo>
                  <a:pt x="2736" y="240"/>
                  <a:pt x="1368" y="240"/>
                  <a:pt x="0" y="240"/>
                </a:cubicBezTo>
                <a:cubicBezTo>
                  <a:pt x="43" y="133"/>
                  <a:pt x="37" y="69"/>
                  <a:pt x="0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Freeform 3"/>
          <p:cNvSpPr>
            <a:spLocks/>
          </p:cNvSpPr>
          <p:nvPr/>
        </p:nvSpPr>
        <p:spPr bwMode="auto">
          <a:xfrm>
            <a:off x="271463" y="1431925"/>
            <a:ext cx="3675062" cy="947738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2" name="Freeform 4"/>
          <p:cNvSpPr>
            <a:spLocks/>
          </p:cNvSpPr>
          <p:nvPr/>
        </p:nvSpPr>
        <p:spPr bwMode="auto">
          <a:xfrm>
            <a:off x="279400" y="3089275"/>
            <a:ext cx="3852863" cy="2244725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271463" y="2989263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2620963" y="152400"/>
            <a:ext cx="39481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Index Mismatch</a:t>
            </a:r>
          </a:p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&amp; Spherical Aberration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606425" y="2474913"/>
            <a:ext cx="15779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aseline="-25000">
                <a:solidFill>
                  <a:schemeClr val="accent2"/>
                </a:solidFill>
                <a:latin typeface="Chalkboard" charset="0"/>
              </a:rPr>
              <a:t>1</a:t>
            </a:r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=1.515 (oil)</a:t>
            </a:r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331788" y="4157663"/>
            <a:ext cx="166846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aseline="-25000">
                <a:solidFill>
                  <a:schemeClr val="accent2"/>
                </a:solidFill>
                <a:latin typeface="Chalkboard" charset="0"/>
              </a:rPr>
              <a:t>2</a:t>
            </a:r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=1.44</a:t>
            </a:r>
          </a:p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(Vectashield)</a:t>
            </a:r>
          </a:p>
        </p:txBody>
      </p:sp>
      <p:sp>
        <p:nvSpPr>
          <p:cNvPr id="48181" name="Oval 53"/>
          <p:cNvSpPr>
            <a:spLocks noChangeArrowheads="1"/>
          </p:cNvSpPr>
          <p:nvPr/>
        </p:nvSpPr>
        <p:spPr bwMode="auto">
          <a:xfrm>
            <a:off x="2090738" y="3302000"/>
            <a:ext cx="50800" cy="50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83" name="Oval 55"/>
          <p:cNvSpPr>
            <a:spLocks noChangeArrowheads="1"/>
          </p:cNvSpPr>
          <p:nvPr/>
        </p:nvSpPr>
        <p:spPr bwMode="auto">
          <a:xfrm>
            <a:off x="2090738" y="4106863"/>
            <a:ext cx="50800" cy="50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84" name="Oval 56"/>
          <p:cNvSpPr>
            <a:spLocks noChangeArrowheads="1"/>
          </p:cNvSpPr>
          <p:nvPr/>
        </p:nvSpPr>
        <p:spPr bwMode="auto">
          <a:xfrm>
            <a:off x="2090738" y="4911725"/>
            <a:ext cx="50800" cy="50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85" name="Text Box 57"/>
          <p:cNvSpPr txBox="1">
            <a:spLocks noChangeArrowheads="1"/>
          </p:cNvSpPr>
          <p:nvPr/>
        </p:nvSpPr>
        <p:spPr bwMode="auto">
          <a:xfrm>
            <a:off x="7319963" y="1973263"/>
            <a:ext cx="104933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z=0 µm</a:t>
            </a:r>
          </a:p>
        </p:txBody>
      </p:sp>
      <p:sp>
        <p:nvSpPr>
          <p:cNvPr id="48196" name="Text Box 68"/>
          <p:cNvSpPr txBox="1">
            <a:spLocks noChangeArrowheads="1"/>
          </p:cNvSpPr>
          <p:nvPr/>
        </p:nvSpPr>
        <p:spPr bwMode="auto">
          <a:xfrm>
            <a:off x="7319963" y="3806825"/>
            <a:ext cx="11938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z=25 µm</a:t>
            </a:r>
          </a:p>
        </p:txBody>
      </p:sp>
      <p:sp>
        <p:nvSpPr>
          <p:cNvPr id="48197" name="Text Box 69"/>
          <p:cNvSpPr txBox="1">
            <a:spLocks noChangeArrowheads="1"/>
          </p:cNvSpPr>
          <p:nvPr/>
        </p:nvSpPr>
        <p:spPr bwMode="auto">
          <a:xfrm>
            <a:off x="7319963" y="5565775"/>
            <a:ext cx="11938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z=50 µm</a:t>
            </a:r>
          </a:p>
        </p:txBody>
      </p:sp>
      <p:sp>
        <p:nvSpPr>
          <p:cNvPr id="48198" name="Freeform 70"/>
          <p:cNvSpPr>
            <a:spLocks/>
          </p:cNvSpPr>
          <p:nvPr/>
        </p:nvSpPr>
        <p:spPr bwMode="auto">
          <a:xfrm>
            <a:off x="2184400" y="2852738"/>
            <a:ext cx="3319463" cy="746125"/>
          </a:xfrm>
          <a:custGeom>
            <a:avLst/>
            <a:gdLst/>
            <a:ahLst/>
            <a:cxnLst>
              <a:cxn ang="0">
                <a:pos x="0" y="299"/>
              </a:cxn>
              <a:cxn ang="0">
                <a:pos x="2091" y="0"/>
              </a:cxn>
            </a:cxnLst>
            <a:rect l="0" t="0" r="r" b="b"/>
            <a:pathLst>
              <a:path w="2091" h="470">
                <a:moveTo>
                  <a:pt x="0" y="299"/>
                </a:moveTo>
                <a:cubicBezTo>
                  <a:pt x="1072" y="470"/>
                  <a:pt x="1456" y="262"/>
                  <a:pt x="2091" y="0"/>
                </a:cubicBezTo>
              </a:path>
            </a:pathLst>
          </a:custGeom>
          <a:noFill/>
          <a:ln w="9525">
            <a:solidFill>
              <a:srgbClr val="FF8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99" name="Freeform 71"/>
          <p:cNvSpPr>
            <a:spLocks/>
          </p:cNvSpPr>
          <p:nvPr/>
        </p:nvSpPr>
        <p:spPr bwMode="auto">
          <a:xfrm>
            <a:off x="2201863" y="4030663"/>
            <a:ext cx="3284537" cy="177800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2069" y="0"/>
              </a:cxn>
            </a:cxnLst>
            <a:rect l="0" t="0" r="r" b="b"/>
            <a:pathLst>
              <a:path w="2069" h="112">
                <a:moveTo>
                  <a:pt x="0" y="69"/>
                </a:moveTo>
                <a:cubicBezTo>
                  <a:pt x="954" y="48"/>
                  <a:pt x="1381" y="112"/>
                  <a:pt x="2069" y="0"/>
                </a:cubicBezTo>
              </a:path>
            </a:pathLst>
          </a:custGeom>
          <a:noFill/>
          <a:ln w="9525">
            <a:solidFill>
              <a:srgbClr val="FF8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200" name="Freeform 72"/>
          <p:cNvSpPr>
            <a:spLocks/>
          </p:cNvSpPr>
          <p:nvPr/>
        </p:nvSpPr>
        <p:spPr bwMode="auto">
          <a:xfrm>
            <a:off x="2219325" y="4876800"/>
            <a:ext cx="3267075" cy="322263"/>
          </a:xfrm>
          <a:custGeom>
            <a:avLst/>
            <a:gdLst/>
            <a:ahLst/>
            <a:cxnLst>
              <a:cxn ang="0">
                <a:pos x="0" y="48"/>
              </a:cxn>
              <a:cxn ang="0">
                <a:pos x="2058" y="203"/>
              </a:cxn>
            </a:cxnLst>
            <a:rect l="0" t="0" r="r" b="b"/>
            <a:pathLst>
              <a:path w="2058" h="203">
                <a:moveTo>
                  <a:pt x="0" y="48"/>
                </a:moveTo>
                <a:cubicBezTo>
                  <a:pt x="1162" y="128"/>
                  <a:pt x="1370" y="0"/>
                  <a:pt x="2058" y="203"/>
                </a:cubicBezTo>
              </a:path>
            </a:pathLst>
          </a:custGeom>
          <a:noFill/>
          <a:ln w="9525">
            <a:solidFill>
              <a:srgbClr val="FF8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8205" name="Picture 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7363" y="4884738"/>
            <a:ext cx="1785937" cy="1785937"/>
          </a:xfrm>
          <a:prstGeom prst="rect">
            <a:avLst/>
          </a:prstGeom>
          <a:noFill/>
        </p:spPr>
      </p:pic>
      <p:pic>
        <p:nvPicPr>
          <p:cNvPr id="48206" name="Picture 7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7363" y="3101975"/>
            <a:ext cx="1785937" cy="1785938"/>
          </a:xfrm>
          <a:prstGeom prst="rect">
            <a:avLst/>
          </a:prstGeom>
          <a:noFill/>
        </p:spPr>
      </p:pic>
      <p:pic>
        <p:nvPicPr>
          <p:cNvPr id="48207" name="Picture 7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8950" y="1320800"/>
            <a:ext cx="1785938" cy="1785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reeform 2"/>
          <p:cNvSpPr>
            <a:spLocks/>
          </p:cNvSpPr>
          <p:nvPr/>
        </p:nvSpPr>
        <p:spPr bwMode="auto">
          <a:xfrm>
            <a:off x="482600" y="2463800"/>
            <a:ext cx="2870200" cy="14557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36" y="0"/>
              </a:cxn>
              <a:cxn ang="0">
                <a:pos x="2736" y="240"/>
              </a:cxn>
              <a:cxn ang="0">
                <a:pos x="0" y="240"/>
              </a:cxn>
              <a:cxn ang="0">
                <a:pos x="0" y="0"/>
              </a:cxn>
            </a:cxnLst>
            <a:rect l="0" t="0" r="r" b="b"/>
            <a:pathLst>
              <a:path w="2736" h="240">
                <a:moveTo>
                  <a:pt x="0" y="0"/>
                </a:moveTo>
                <a:cubicBezTo>
                  <a:pt x="1368" y="0"/>
                  <a:pt x="2736" y="0"/>
                  <a:pt x="2736" y="0"/>
                </a:cubicBezTo>
                <a:cubicBezTo>
                  <a:pt x="2656" y="117"/>
                  <a:pt x="2709" y="165"/>
                  <a:pt x="2736" y="240"/>
                </a:cubicBezTo>
                <a:cubicBezTo>
                  <a:pt x="2736" y="240"/>
                  <a:pt x="1368" y="240"/>
                  <a:pt x="0" y="240"/>
                </a:cubicBezTo>
                <a:cubicBezTo>
                  <a:pt x="43" y="133"/>
                  <a:pt x="37" y="69"/>
                  <a:pt x="0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Freeform 3"/>
          <p:cNvSpPr>
            <a:spLocks/>
          </p:cNvSpPr>
          <p:nvPr/>
        </p:nvSpPr>
        <p:spPr bwMode="auto">
          <a:xfrm>
            <a:off x="152400" y="4064000"/>
            <a:ext cx="3852863" cy="1566863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152400" y="3895725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Freeform 5"/>
          <p:cNvSpPr>
            <a:spLocks/>
          </p:cNvSpPr>
          <p:nvPr/>
        </p:nvSpPr>
        <p:spPr bwMode="auto">
          <a:xfrm>
            <a:off x="152400" y="1524000"/>
            <a:ext cx="3675063" cy="947738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Freeform 6"/>
          <p:cNvSpPr>
            <a:spLocks/>
          </p:cNvSpPr>
          <p:nvPr/>
        </p:nvSpPr>
        <p:spPr bwMode="auto">
          <a:xfrm>
            <a:off x="5308600" y="2463800"/>
            <a:ext cx="3716338" cy="312738"/>
          </a:xfrm>
          <a:custGeom>
            <a:avLst/>
            <a:gdLst/>
            <a:ahLst/>
            <a:cxnLst>
              <a:cxn ang="0">
                <a:pos x="37" y="0"/>
              </a:cxn>
              <a:cxn ang="0">
                <a:pos x="2293" y="0"/>
              </a:cxn>
              <a:cxn ang="0">
                <a:pos x="2293" y="197"/>
              </a:cxn>
              <a:cxn ang="0">
                <a:pos x="37" y="197"/>
              </a:cxn>
              <a:cxn ang="0">
                <a:pos x="37" y="0"/>
              </a:cxn>
            </a:cxnLst>
            <a:rect l="0" t="0" r="r" b="b"/>
            <a:pathLst>
              <a:path w="2341" h="197">
                <a:moveTo>
                  <a:pt x="37" y="0"/>
                </a:moveTo>
                <a:cubicBezTo>
                  <a:pt x="1165" y="0"/>
                  <a:pt x="2293" y="0"/>
                  <a:pt x="2293" y="0"/>
                </a:cubicBezTo>
                <a:cubicBezTo>
                  <a:pt x="2330" y="90"/>
                  <a:pt x="2341" y="117"/>
                  <a:pt x="2293" y="197"/>
                </a:cubicBezTo>
                <a:cubicBezTo>
                  <a:pt x="2293" y="197"/>
                  <a:pt x="1165" y="197"/>
                  <a:pt x="37" y="197"/>
                </a:cubicBezTo>
                <a:cubicBezTo>
                  <a:pt x="0" y="101"/>
                  <a:pt x="0" y="64"/>
                  <a:pt x="37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Freeform 7"/>
          <p:cNvSpPr>
            <a:spLocks/>
          </p:cNvSpPr>
          <p:nvPr/>
        </p:nvSpPr>
        <p:spPr bwMode="auto">
          <a:xfrm>
            <a:off x="5291138" y="1524000"/>
            <a:ext cx="3675062" cy="947738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Freeform 8"/>
          <p:cNvSpPr>
            <a:spLocks/>
          </p:cNvSpPr>
          <p:nvPr/>
        </p:nvSpPr>
        <p:spPr bwMode="auto">
          <a:xfrm>
            <a:off x="5291138" y="2928938"/>
            <a:ext cx="3852862" cy="1566862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5291138" y="2776538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592138" y="2592388"/>
            <a:ext cx="37623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aseline="-25000">
                <a:solidFill>
                  <a:schemeClr val="accent2"/>
                </a:solidFill>
                <a:latin typeface="Chalkboard" charset="0"/>
              </a:rPr>
              <a:t>1</a:t>
            </a:r>
            <a:endParaRPr lang="en-US" alt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4073525" y="4251325"/>
            <a:ext cx="1330325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>
              <a:lnSpc>
                <a:spcPct val="70000"/>
              </a:lnSpc>
            </a:pPr>
            <a:r>
              <a:rPr lang="en-US" altLang="en-US" sz="1800">
                <a:latin typeface="Chalkboard" charset="0"/>
              </a:rPr>
              <a:t>Mechanical</a:t>
            </a:r>
          </a:p>
          <a:p>
            <a:pPr marL="169863" indent="-169863" algn="ctr">
              <a:lnSpc>
                <a:spcPct val="70000"/>
              </a:lnSpc>
            </a:pPr>
            <a:r>
              <a:rPr lang="en-US" altLang="en-US" sz="1800">
                <a:latin typeface="Chalkboard" charset="0"/>
              </a:rPr>
              <a:t>focus</a:t>
            </a:r>
          </a:p>
          <a:p>
            <a:pPr marL="169863" indent="-169863" algn="ctr">
              <a:lnSpc>
                <a:spcPct val="70000"/>
              </a:lnSpc>
            </a:pPr>
            <a:r>
              <a:rPr lang="en-US" altLang="en-US" sz="1800">
                <a:latin typeface="Chalkboard" charset="0"/>
              </a:rPr>
              <a:t>step </a:t>
            </a:r>
            <a:r>
              <a:rPr lang="en-US" altLang="en-US" sz="1800">
                <a:latin typeface="Chalkboard" charset="0"/>
                <a:sym typeface="Symbol" pitchFamily="18" charset="2"/>
              </a:rPr>
              <a:t></a:t>
            </a:r>
            <a:r>
              <a:rPr lang="en-US" altLang="en-US" sz="1800">
                <a:latin typeface="Chalkboard" charset="0"/>
              </a:rPr>
              <a:t>z</a:t>
            </a:r>
            <a:r>
              <a:rPr lang="en-US" altLang="en-US" sz="1800" baseline="-25000">
                <a:latin typeface="Chalkboard" charset="0"/>
              </a:rPr>
              <a:t>m</a:t>
            </a:r>
            <a:endParaRPr lang="en-US" altLang="en-US" sz="1800">
              <a:latin typeface="Chalkboard" charset="0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533400" y="4300538"/>
            <a:ext cx="4079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aseline="-25000">
                <a:solidFill>
                  <a:schemeClr val="accent2"/>
                </a:solidFill>
                <a:latin typeface="Chalkboard" charset="0"/>
              </a:rPr>
              <a:t>2</a:t>
            </a:r>
            <a:endParaRPr lang="en-US" alt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 flipV="1">
            <a:off x="4613275" y="3065463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4122738" y="3078163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119" name="Group 15"/>
          <p:cNvGrpSpPr>
            <a:grpSpLocks/>
          </p:cNvGrpSpPr>
          <p:nvPr/>
        </p:nvGrpSpPr>
        <p:grpSpPr bwMode="auto">
          <a:xfrm>
            <a:off x="685800" y="609600"/>
            <a:ext cx="1227138" cy="3598863"/>
            <a:chOff x="432" y="384"/>
            <a:chExt cx="773" cy="2267"/>
          </a:xfrm>
        </p:grpSpPr>
        <p:sp>
          <p:nvSpPr>
            <p:cNvPr id="47120" name="Freeform 16"/>
            <p:cNvSpPr>
              <a:spLocks/>
            </p:cNvSpPr>
            <p:nvPr/>
          </p:nvSpPr>
          <p:spPr bwMode="auto">
            <a:xfrm>
              <a:off x="432" y="384"/>
              <a:ext cx="773" cy="2267"/>
            </a:xfrm>
            <a:custGeom>
              <a:avLst/>
              <a:gdLst/>
              <a:ahLst/>
              <a:cxnLst>
                <a:cxn ang="0">
                  <a:pos x="773" y="2267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73" h="2267">
                  <a:moveTo>
                    <a:pt x="773" y="2267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1" name="Freeform 17"/>
            <p:cNvSpPr>
              <a:spLocks/>
            </p:cNvSpPr>
            <p:nvPr/>
          </p:nvSpPr>
          <p:spPr bwMode="auto">
            <a:xfrm>
              <a:off x="624" y="384"/>
              <a:ext cx="581" cy="2267"/>
            </a:xfrm>
            <a:custGeom>
              <a:avLst/>
              <a:gdLst/>
              <a:ahLst/>
              <a:cxnLst>
                <a:cxn ang="0">
                  <a:pos x="773" y="2267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73" h="2267">
                  <a:moveTo>
                    <a:pt x="773" y="2267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2" name="Freeform 18"/>
            <p:cNvSpPr>
              <a:spLocks/>
            </p:cNvSpPr>
            <p:nvPr/>
          </p:nvSpPr>
          <p:spPr bwMode="auto">
            <a:xfrm>
              <a:off x="816" y="384"/>
              <a:ext cx="389" cy="2267"/>
            </a:xfrm>
            <a:custGeom>
              <a:avLst/>
              <a:gdLst/>
              <a:ahLst/>
              <a:cxnLst>
                <a:cxn ang="0">
                  <a:pos x="773" y="2267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73" h="2267">
                  <a:moveTo>
                    <a:pt x="773" y="2267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3" name="Freeform 19"/>
            <p:cNvSpPr>
              <a:spLocks/>
            </p:cNvSpPr>
            <p:nvPr/>
          </p:nvSpPr>
          <p:spPr bwMode="auto">
            <a:xfrm>
              <a:off x="1008" y="384"/>
              <a:ext cx="197" cy="2267"/>
            </a:xfrm>
            <a:custGeom>
              <a:avLst/>
              <a:gdLst/>
              <a:ahLst/>
              <a:cxnLst>
                <a:cxn ang="0">
                  <a:pos x="773" y="2267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73" h="2267">
                  <a:moveTo>
                    <a:pt x="773" y="2267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24" name="Group 20"/>
          <p:cNvGrpSpPr>
            <a:grpSpLocks/>
          </p:cNvGrpSpPr>
          <p:nvPr/>
        </p:nvGrpSpPr>
        <p:grpSpPr bwMode="auto">
          <a:xfrm flipH="1">
            <a:off x="1912938" y="609600"/>
            <a:ext cx="1211262" cy="3598863"/>
            <a:chOff x="432" y="384"/>
            <a:chExt cx="773" cy="2267"/>
          </a:xfrm>
        </p:grpSpPr>
        <p:sp>
          <p:nvSpPr>
            <p:cNvPr id="47125" name="Freeform 21"/>
            <p:cNvSpPr>
              <a:spLocks/>
            </p:cNvSpPr>
            <p:nvPr/>
          </p:nvSpPr>
          <p:spPr bwMode="auto">
            <a:xfrm>
              <a:off x="432" y="384"/>
              <a:ext cx="773" cy="2267"/>
            </a:xfrm>
            <a:custGeom>
              <a:avLst/>
              <a:gdLst/>
              <a:ahLst/>
              <a:cxnLst>
                <a:cxn ang="0">
                  <a:pos x="773" y="2267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73" h="2267">
                  <a:moveTo>
                    <a:pt x="773" y="2267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6" name="Freeform 22"/>
            <p:cNvSpPr>
              <a:spLocks/>
            </p:cNvSpPr>
            <p:nvPr/>
          </p:nvSpPr>
          <p:spPr bwMode="auto">
            <a:xfrm>
              <a:off x="624" y="384"/>
              <a:ext cx="581" cy="2267"/>
            </a:xfrm>
            <a:custGeom>
              <a:avLst/>
              <a:gdLst/>
              <a:ahLst/>
              <a:cxnLst>
                <a:cxn ang="0">
                  <a:pos x="773" y="2267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73" h="2267">
                  <a:moveTo>
                    <a:pt x="773" y="2267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7" name="Freeform 23"/>
            <p:cNvSpPr>
              <a:spLocks/>
            </p:cNvSpPr>
            <p:nvPr/>
          </p:nvSpPr>
          <p:spPr bwMode="auto">
            <a:xfrm>
              <a:off x="816" y="384"/>
              <a:ext cx="389" cy="2267"/>
            </a:xfrm>
            <a:custGeom>
              <a:avLst/>
              <a:gdLst/>
              <a:ahLst/>
              <a:cxnLst>
                <a:cxn ang="0">
                  <a:pos x="773" y="2267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73" h="2267">
                  <a:moveTo>
                    <a:pt x="773" y="2267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8" name="Freeform 24"/>
            <p:cNvSpPr>
              <a:spLocks/>
            </p:cNvSpPr>
            <p:nvPr/>
          </p:nvSpPr>
          <p:spPr bwMode="auto">
            <a:xfrm>
              <a:off x="1008" y="384"/>
              <a:ext cx="197" cy="2267"/>
            </a:xfrm>
            <a:custGeom>
              <a:avLst/>
              <a:gdLst/>
              <a:ahLst/>
              <a:cxnLst>
                <a:cxn ang="0">
                  <a:pos x="773" y="2267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73" h="2267">
                  <a:moveTo>
                    <a:pt x="773" y="2267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29" name="Line 25"/>
          <p:cNvSpPr>
            <a:spLocks noChangeShapeType="1"/>
          </p:cNvSpPr>
          <p:nvPr/>
        </p:nvSpPr>
        <p:spPr bwMode="auto">
          <a:xfrm flipV="1">
            <a:off x="1905000" y="609600"/>
            <a:ext cx="0" cy="3581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130" name="Group 26"/>
          <p:cNvGrpSpPr>
            <a:grpSpLocks/>
          </p:cNvGrpSpPr>
          <p:nvPr/>
        </p:nvGrpSpPr>
        <p:grpSpPr bwMode="auto">
          <a:xfrm>
            <a:off x="5859463" y="609600"/>
            <a:ext cx="1209675" cy="3022600"/>
            <a:chOff x="3691" y="384"/>
            <a:chExt cx="762" cy="1904"/>
          </a:xfrm>
        </p:grpSpPr>
        <p:sp>
          <p:nvSpPr>
            <p:cNvPr id="47131" name="Freeform 27"/>
            <p:cNvSpPr>
              <a:spLocks/>
            </p:cNvSpPr>
            <p:nvPr/>
          </p:nvSpPr>
          <p:spPr bwMode="auto">
            <a:xfrm>
              <a:off x="3691" y="384"/>
              <a:ext cx="762" cy="1899"/>
            </a:xfrm>
            <a:custGeom>
              <a:avLst/>
              <a:gdLst/>
              <a:ahLst/>
              <a:cxnLst>
                <a:cxn ang="0">
                  <a:pos x="762" y="1899"/>
                </a:cxn>
                <a:cxn ang="0">
                  <a:pos x="317" y="1553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2" h="1899">
                  <a:moveTo>
                    <a:pt x="762" y="1899"/>
                  </a:moveTo>
                  <a:lnTo>
                    <a:pt x="317" y="1553"/>
                  </a:ln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2" name="Freeform 28"/>
            <p:cNvSpPr>
              <a:spLocks/>
            </p:cNvSpPr>
            <p:nvPr/>
          </p:nvSpPr>
          <p:spPr bwMode="auto">
            <a:xfrm>
              <a:off x="3883" y="384"/>
              <a:ext cx="570" cy="1899"/>
            </a:xfrm>
            <a:custGeom>
              <a:avLst/>
              <a:gdLst/>
              <a:ahLst/>
              <a:cxnLst>
                <a:cxn ang="0">
                  <a:pos x="570" y="1899"/>
                </a:cxn>
                <a:cxn ang="0">
                  <a:pos x="239" y="1554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570" h="1899">
                  <a:moveTo>
                    <a:pt x="570" y="1899"/>
                  </a:moveTo>
                  <a:lnTo>
                    <a:pt x="239" y="1554"/>
                  </a:ln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3" name="Freeform 29"/>
            <p:cNvSpPr>
              <a:spLocks/>
            </p:cNvSpPr>
            <p:nvPr/>
          </p:nvSpPr>
          <p:spPr bwMode="auto">
            <a:xfrm>
              <a:off x="4075" y="384"/>
              <a:ext cx="378" cy="1904"/>
            </a:xfrm>
            <a:custGeom>
              <a:avLst/>
              <a:gdLst/>
              <a:ahLst/>
              <a:cxnLst>
                <a:cxn ang="0">
                  <a:pos x="378" y="1904"/>
                </a:cxn>
                <a:cxn ang="0">
                  <a:pos x="159" y="1553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378" h="1904">
                  <a:moveTo>
                    <a:pt x="378" y="1904"/>
                  </a:moveTo>
                  <a:lnTo>
                    <a:pt x="159" y="1553"/>
                  </a:ln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4" name="Freeform 30"/>
            <p:cNvSpPr>
              <a:spLocks/>
            </p:cNvSpPr>
            <p:nvPr/>
          </p:nvSpPr>
          <p:spPr bwMode="auto">
            <a:xfrm>
              <a:off x="4267" y="384"/>
              <a:ext cx="186" cy="1904"/>
            </a:xfrm>
            <a:custGeom>
              <a:avLst/>
              <a:gdLst/>
              <a:ahLst/>
              <a:cxnLst>
                <a:cxn ang="0">
                  <a:pos x="186" y="1904"/>
                </a:cxn>
                <a:cxn ang="0">
                  <a:pos x="81" y="155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186" h="1904">
                  <a:moveTo>
                    <a:pt x="186" y="1904"/>
                  </a:moveTo>
                  <a:lnTo>
                    <a:pt x="81" y="1558"/>
                  </a:ln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35" name="Group 31"/>
          <p:cNvGrpSpPr>
            <a:grpSpLocks/>
          </p:cNvGrpSpPr>
          <p:nvPr/>
        </p:nvGrpSpPr>
        <p:grpSpPr bwMode="auto">
          <a:xfrm flipH="1">
            <a:off x="7077075" y="609600"/>
            <a:ext cx="1228725" cy="3022600"/>
            <a:chOff x="3691" y="384"/>
            <a:chExt cx="762" cy="1904"/>
          </a:xfrm>
        </p:grpSpPr>
        <p:sp>
          <p:nvSpPr>
            <p:cNvPr id="47136" name="Freeform 32"/>
            <p:cNvSpPr>
              <a:spLocks/>
            </p:cNvSpPr>
            <p:nvPr/>
          </p:nvSpPr>
          <p:spPr bwMode="auto">
            <a:xfrm>
              <a:off x="3691" y="384"/>
              <a:ext cx="762" cy="1899"/>
            </a:xfrm>
            <a:custGeom>
              <a:avLst/>
              <a:gdLst/>
              <a:ahLst/>
              <a:cxnLst>
                <a:cxn ang="0">
                  <a:pos x="762" y="1899"/>
                </a:cxn>
                <a:cxn ang="0">
                  <a:pos x="317" y="1553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2" h="1899">
                  <a:moveTo>
                    <a:pt x="762" y="1899"/>
                  </a:moveTo>
                  <a:lnTo>
                    <a:pt x="317" y="1553"/>
                  </a:ln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7" name="Freeform 33"/>
            <p:cNvSpPr>
              <a:spLocks/>
            </p:cNvSpPr>
            <p:nvPr/>
          </p:nvSpPr>
          <p:spPr bwMode="auto">
            <a:xfrm>
              <a:off x="3883" y="384"/>
              <a:ext cx="570" cy="1899"/>
            </a:xfrm>
            <a:custGeom>
              <a:avLst/>
              <a:gdLst/>
              <a:ahLst/>
              <a:cxnLst>
                <a:cxn ang="0">
                  <a:pos x="570" y="1899"/>
                </a:cxn>
                <a:cxn ang="0">
                  <a:pos x="239" y="1554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570" h="1899">
                  <a:moveTo>
                    <a:pt x="570" y="1899"/>
                  </a:moveTo>
                  <a:lnTo>
                    <a:pt x="239" y="1554"/>
                  </a:ln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8" name="Freeform 34"/>
            <p:cNvSpPr>
              <a:spLocks/>
            </p:cNvSpPr>
            <p:nvPr/>
          </p:nvSpPr>
          <p:spPr bwMode="auto">
            <a:xfrm>
              <a:off x="4075" y="384"/>
              <a:ext cx="378" cy="1904"/>
            </a:xfrm>
            <a:custGeom>
              <a:avLst/>
              <a:gdLst/>
              <a:ahLst/>
              <a:cxnLst>
                <a:cxn ang="0">
                  <a:pos x="378" y="1904"/>
                </a:cxn>
                <a:cxn ang="0">
                  <a:pos x="159" y="1553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378" h="1904">
                  <a:moveTo>
                    <a:pt x="378" y="1904"/>
                  </a:moveTo>
                  <a:lnTo>
                    <a:pt x="159" y="1553"/>
                  </a:ln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9" name="Freeform 35"/>
            <p:cNvSpPr>
              <a:spLocks/>
            </p:cNvSpPr>
            <p:nvPr/>
          </p:nvSpPr>
          <p:spPr bwMode="auto">
            <a:xfrm>
              <a:off x="4267" y="384"/>
              <a:ext cx="186" cy="1904"/>
            </a:xfrm>
            <a:custGeom>
              <a:avLst/>
              <a:gdLst/>
              <a:ahLst/>
              <a:cxnLst>
                <a:cxn ang="0">
                  <a:pos x="186" y="1904"/>
                </a:cxn>
                <a:cxn ang="0">
                  <a:pos x="81" y="155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186" h="1904">
                  <a:moveTo>
                    <a:pt x="186" y="1904"/>
                  </a:moveTo>
                  <a:lnTo>
                    <a:pt x="81" y="1558"/>
                  </a:ln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40" name="Line 36"/>
          <p:cNvSpPr>
            <a:spLocks noChangeShapeType="1"/>
          </p:cNvSpPr>
          <p:nvPr/>
        </p:nvSpPr>
        <p:spPr bwMode="auto">
          <a:xfrm flipV="1">
            <a:off x="7072313" y="571500"/>
            <a:ext cx="0" cy="3048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41" name="Text Box 37"/>
          <p:cNvSpPr txBox="1">
            <a:spLocks noChangeArrowheads="1"/>
          </p:cNvSpPr>
          <p:nvPr/>
        </p:nvSpPr>
        <p:spPr bwMode="auto">
          <a:xfrm>
            <a:off x="7515225" y="3725863"/>
            <a:ext cx="1138238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169863" indent="-169863" algn="ctr">
              <a:lnSpc>
                <a:spcPct val="70000"/>
              </a:lnSpc>
            </a:pPr>
            <a:r>
              <a:rPr lang="en-US" altLang="en-US" sz="1800">
                <a:latin typeface="Chalkboard" charset="0"/>
              </a:rPr>
              <a:t>Optical</a:t>
            </a:r>
          </a:p>
          <a:p>
            <a:pPr marL="169863" indent="-169863" algn="ctr">
              <a:lnSpc>
                <a:spcPct val="70000"/>
              </a:lnSpc>
            </a:pPr>
            <a:r>
              <a:rPr lang="en-US" altLang="en-US" sz="1800">
                <a:latin typeface="Chalkboard" charset="0"/>
              </a:rPr>
              <a:t>focus</a:t>
            </a:r>
          </a:p>
          <a:p>
            <a:pPr marL="169863" indent="-169863" algn="ctr">
              <a:lnSpc>
                <a:spcPct val="70000"/>
              </a:lnSpc>
            </a:pPr>
            <a:r>
              <a:rPr lang="en-US" altLang="en-US" sz="1800">
                <a:latin typeface="Chalkboard" charset="0"/>
              </a:rPr>
              <a:t>step </a:t>
            </a:r>
            <a:r>
              <a:rPr lang="en-US" altLang="en-US" sz="1800">
                <a:latin typeface="Chalkboard" charset="0"/>
                <a:sym typeface="Symbol" pitchFamily="18" charset="2"/>
              </a:rPr>
              <a:t></a:t>
            </a:r>
            <a:r>
              <a:rPr lang="en-US" altLang="en-US" sz="1800">
                <a:latin typeface="Chalkboard" charset="0"/>
              </a:rPr>
              <a:t>z</a:t>
            </a:r>
            <a:r>
              <a:rPr lang="en-US" altLang="en-US" sz="1800" baseline="-25000">
                <a:latin typeface="Chalkboard" charset="0"/>
              </a:rPr>
              <a:t>o</a:t>
            </a:r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8093075" y="3090863"/>
            <a:ext cx="0" cy="550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>
            <a:off x="6713538" y="36449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44" name="Rectangle 40"/>
          <p:cNvSpPr>
            <a:spLocks noChangeArrowheads="1"/>
          </p:cNvSpPr>
          <p:nvPr/>
        </p:nvSpPr>
        <p:spPr bwMode="auto">
          <a:xfrm>
            <a:off x="406400" y="515938"/>
            <a:ext cx="8323263" cy="957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45" name="Text Box 41"/>
          <p:cNvSpPr txBox="1">
            <a:spLocks noChangeArrowheads="1"/>
          </p:cNvSpPr>
          <p:nvPr/>
        </p:nvSpPr>
        <p:spPr bwMode="auto">
          <a:xfrm>
            <a:off x="3216275" y="152400"/>
            <a:ext cx="27574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Index Mismatch</a:t>
            </a:r>
          </a:p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&amp; Axial Scaling</a:t>
            </a:r>
          </a:p>
        </p:txBody>
      </p:sp>
      <p:grpSp>
        <p:nvGrpSpPr>
          <p:cNvPr id="47146" name="Group 42"/>
          <p:cNvGrpSpPr>
            <a:grpSpLocks/>
          </p:cNvGrpSpPr>
          <p:nvPr/>
        </p:nvGrpSpPr>
        <p:grpSpPr bwMode="auto">
          <a:xfrm>
            <a:off x="2347913" y="5100638"/>
            <a:ext cx="6251575" cy="1525587"/>
            <a:chOff x="1479" y="3213"/>
            <a:chExt cx="3938" cy="961"/>
          </a:xfrm>
        </p:grpSpPr>
        <p:sp>
          <p:nvSpPr>
            <p:cNvPr id="47147" name="AutoShape 43"/>
            <p:cNvSpPr>
              <a:spLocks noChangeArrowheads="1"/>
            </p:cNvSpPr>
            <p:nvPr/>
          </p:nvSpPr>
          <p:spPr bwMode="auto">
            <a:xfrm>
              <a:off x="1479" y="3822"/>
              <a:ext cx="3254" cy="352"/>
            </a:xfrm>
            <a:prstGeom prst="roundRect">
              <a:avLst>
                <a:gd name="adj" fmla="val 16667"/>
              </a:avLst>
            </a:prstGeom>
            <a:solidFill>
              <a:srgbClr val="E8FA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69863" indent="-169863" algn="ctr">
                <a:lnSpc>
                  <a:spcPct val="70000"/>
                </a:lnSpc>
              </a:pPr>
              <a:r>
                <a:rPr lang="en-US" altLang="en-US" sz="1800">
                  <a:solidFill>
                    <a:srgbClr val="FF0000"/>
                  </a:solidFill>
                  <a:latin typeface="Chalkboard" charset="0"/>
                </a:rPr>
                <a:t>If there is index mismatch,</a:t>
              </a:r>
            </a:p>
            <a:p>
              <a:pPr marL="169863" indent="-169863" algn="ctr">
                <a:lnSpc>
                  <a:spcPct val="70000"/>
                </a:lnSpc>
              </a:pPr>
              <a:r>
                <a:rPr lang="en-US" altLang="en-US" sz="1800">
                  <a:solidFill>
                    <a:srgbClr val="FF0000"/>
                  </a:solidFill>
                  <a:latin typeface="Chalkboard" charset="0"/>
                </a:rPr>
                <a:t>your z pixel size is not what you think</a:t>
              </a:r>
              <a:endParaRPr lang="en-US" sz="1800">
                <a:latin typeface="Chalkboard" charset="0"/>
              </a:endParaRPr>
            </a:p>
          </p:txBody>
        </p:sp>
        <p:sp>
          <p:nvSpPr>
            <p:cNvPr id="47148" name="AutoShape 44"/>
            <p:cNvSpPr>
              <a:spLocks noChangeArrowheads="1"/>
            </p:cNvSpPr>
            <p:nvPr/>
          </p:nvSpPr>
          <p:spPr bwMode="auto">
            <a:xfrm>
              <a:off x="4140" y="3213"/>
              <a:ext cx="1277" cy="493"/>
            </a:xfrm>
            <a:prstGeom prst="roundRect">
              <a:avLst>
                <a:gd name="adj" fmla="val 16667"/>
              </a:avLst>
            </a:prstGeom>
            <a:solidFill>
              <a:srgbClr val="E8FA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69863" indent="-169863" algn="ctr">
                <a:lnSpc>
                  <a:spcPct val="70000"/>
                </a:lnSpc>
              </a:pPr>
              <a:endParaRPr lang="en-US" sz="1800">
                <a:latin typeface="Chalkboard" charset="0"/>
              </a:endParaRPr>
            </a:p>
            <a:p>
              <a:pPr marL="169863" indent="-169863" algn="ctr">
                <a:lnSpc>
                  <a:spcPct val="70000"/>
                </a:lnSpc>
              </a:pPr>
              <a:endParaRPr lang="en-US" sz="1800">
                <a:latin typeface="Chalkboard" charset="0"/>
              </a:endParaRPr>
            </a:p>
            <a:p>
              <a:pPr marL="169863" indent="-169863" algn="ctr">
                <a:lnSpc>
                  <a:spcPct val="70000"/>
                </a:lnSpc>
              </a:pPr>
              <a:endParaRPr lang="en-US" sz="1800">
                <a:latin typeface="Chalkboard" charset="0"/>
              </a:endParaRPr>
            </a:p>
          </p:txBody>
        </p:sp>
        <p:graphicFrame>
          <p:nvGraphicFramePr>
            <p:cNvPr id="47149" name="Object 45"/>
            <p:cNvGraphicFramePr>
              <a:graphicFrameLocks noChangeAspect="1"/>
            </p:cNvGraphicFramePr>
            <p:nvPr/>
          </p:nvGraphicFramePr>
          <p:xfrm>
            <a:off x="4295" y="3243"/>
            <a:ext cx="901" cy="418"/>
          </p:xfrm>
          <a:graphic>
            <a:graphicData uri="http://schemas.openxmlformats.org/presentationml/2006/ole">
              <p:oleObj spid="_x0000_s47149" name="Equation" r:id="rId4" imgW="876300" imgH="406400" progId="Equation.3">
                <p:embed/>
              </p:oleObj>
            </a:graphicData>
          </a:graphic>
        </p:graphicFrame>
      </p:grpSp>
      <p:sp>
        <p:nvSpPr>
          <p:cNvPr id="47150" name="Line 46"/>
          <p:cNvSpPr>
            <a:spLocks noChangeShapeType="1"/>
          </p:cNvSpPr>
          <p:nvPr/>
        </p:nvSpPr>
        <p:spPr bwMode="auto">
          <a:xfrm>
            <a:off x="3479800" y="4195763"/>
            <a:ext cx="1481138" cy="7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1585913" y="109538"/>
            <a:ext cx="6016625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Getting Rid of Spherical Aberration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6516688" y="1082675"/>
            <a:ext cx="2451100" cy="3009900"/>
            <a:chOff x="4095" y="1166"/>
            <a:chExt cx="1544" cy="1896"/>
          </a:xfrm>
        </p:grpSpPr>
        <p:pic>
          <p:nvPicPr>
            <p:cNvPr id="4403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51840"/>
            <a:stretch>
              <a:fillRect/>
            </a:stretch>
          </p:blipFill>
          <p:spPr bwMode="auto">
            <a:xfrm>
              <a:off x="4194" y="1207"/>
              <a:ext cx="1445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38" name="Rectangle 6"/>
            <p:cNvSpPr>
              <a:spLocks noChangeArrowheads="1"/>
            </p:cNvSpPr>
            <p:nvPr/>
          </p:nvSpPr>
          <p:spPr bwMode="auto">
            <a:xfrm>
              <a:off x="4095" y="2859"/>
              <a:ext cx="235" cy="20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39" name="Rectangle 7"/>
            <p:cNvSpPr>
              <a:spLocks noChangeArrowheads="1"/>
            </p:cNvSpPr>
            <p:nvPr/>
          </p:nvSpPr>
          <p:spPr bwMode="auto">
            <a:xfrm>
              <a:off x="4272" y="1166"/>
              <a:ext cx="656" cy="2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660400" y="961846"/>
            <a:ext cx="5596404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>
              <a:lnSpc>
                <a:spcPct val="140000"/>
              </a:lnSpc>
              <a:buFontTx/>
              <a:buChar char="•"/>
            </a:pPr>
            <a:r>
              <a:rPr lang="en-US" altLang="en-US" sz="2000" dirty="0">
                <a:solidFill>
                  <a:schemeClr val="tx2"/>
                </a:solidFill>
                <a:latin typeface="Chalkboard" charset="0"/>
              </a:rPr>
              <a:t>Use correct and consistent cover slips</a:t>
            </a:r>
          </a:p>
          <a:p>
            <a:pPr marL="169863" indent="-169863">
              <a:lnSpc>
                <a:spcPct val="140000"/>
              </a:lnSpc>
              <a:buFontTx/>
              <a:buChar char="•"/>
            </a:pPr>
            <a:r>
              <a:rPr lang="en-US" altLang="en-US" sz="2000" dirty="0">
                <a:solidFill>
                  <a:schemeClr val="tx2"/>
                </a:solidFill>
                <a:latin typeface="Chalkboard" charset="0"/>
              </a:rPr>
              <a:t>Pick a room with stable temperature ≈ 20°C</a:t>
            </a:r>
          </a:p>
          <a:p>
            <a:pPr marL="169863" indent="-169863">
              <a:lnSpc>
                <a:spcPct val="140000"/>
              </a:lnSpc>
              <a:buFontTx/>
              <a:buChar char="•"/>
            </a:pPr>
            <a:r>
              <a:rPr lang="en-US" altLang="en-US" sz="2000" dirty="0">
                <a:solidFill>
                  <a:schemeClr val="tx2"/>
                </a:solidFill>
                <a:latin typeface="Chalkboard" charset="0"/>
              </a:rPr>
              <a:t>Adjust correction collar</a:t>
            </a:r>
          </a:p>
          <a:p>
            <a:pPr marL="169863" indent="-169863">
              <a:lnSpc>
                <a:spcPct val="140000"/>
              </a:lnSpc>
              <a:buFontTx/>
              <a:buChar char="•"/>
            </a:pPr>
            <a:r>
              <a:rPr lang="en-US" altLang="en-US" sz="2000" dirty="0">
                <a:solidFill>
                  <a:schemeClr val="tx2"/>
                </a:solidFill>
                <a:latin typeface="Chalkboard" charset="0"/>
              </a:rPr>
              <a:t>If no collar, adjust immersion medium index</a:t>
            </a:r>
          </a:p>
          <a:p>
            <a:pPr marL="169863" indent="-169863">
              <a:lnSpc>
                <a:spcPct val="140000"/>
              </a:lnSpc>
              <a:buFontTx/>
              <a:buChar char="•"/>
            </a:pPr>
            <a:r>
              <a:rPr lang="en-US" altLang="en-US" sz="2000" b="1" dirty="0">
                <a:solidFill>
                  <a:schemeClr val="tx2"/>
                </a:solidFill>
                <a:latin typeface="Chalkboard" charset="0"/>
              </a:rPr>
              <a:t>Use an objective that is matched</a:t>
            </a:r>
          </a:p>
          <a:p>
            <a:pPr marL="169863" indent="-169863">
              <a:lnSpc>
                <a:spcPct val="90000"/>
              </a:lnSpc>
              <a:spcAft>
                <a:spcPct val="20000"/>
              </a:spcAft>
            </a:pPr>
            <a:r>
              <a:rPr lang="en-US" altLang="en-US" sz="2000" b="1" dirty="0">
                <a:solidFill>
                  <a:schemeClr val="tx2"/>
                </a:solidFill>
                <a:latin typeface="Chalkboard" charset="0"/>
              </a:rPr>
              <a:t>	to the mounting medium:</a:t>
            </a:r>
          </a:p>
          <a:p>
            <a:pPr marL="685800" lvl="1" indent="-228600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solidFill>
                  <a:schemeClr val="accent2"/>
                </a:solidFill>
                <a:latin typeface="Chalkboard" charset="0"/>
              </a:rPr>
              <a:t>For aqueous samples, use a</a:t>
            </a:r>
          </a:p>
          <a:p>
            <a:pPr marL="685800" lvl="1" indent="-228600">
              <a:lnSpc>
                <a:spcPct val="90000"/>
              </a:lnSpc>
              <a:spcAft>
                <a:spcPct val="20000"/>
              </a:spcAft>
            </a:pPr>
            <a:r>
              <a:rPr lang="en-US" altLang="en-US" sz="2000" dirty="0">
                <a:solidFill>
                  <a:schemeClr val="accent2"/>
                </a:solidFill>
                <a:latin typeface="Chalkboard" charset="0"/>
              </a:rPr>
              <a:t>	water immersion objective</a:t>
            </a:r>
          </a:p>
          <a:p>
            <a:pPr marL="685800" lvl="1" indent="-228600">
              <a:lnSpc>
                <a:spcPct val="125000"/>
              </a:lnSpc>
              <a:buFontTx/>
              <a:buChar char="•"/>
            </a:pPr>
            <a:r>
              <a:rPr lang="en-US" altLang="en-US" sz="2000" dirty="0">
                <a:solidFill>
                  <a:schemeClr val="accent2"/>
                </a:solidFill>
                <a:latin typeface="Chalkboard" charset="0"/>
              </a:rPr>
              <a:t>For fixed samples viewed with 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altLang="en-US" sz="2000" dirty="0">
                <a:solidFill>
                  <a:schemeClr val="accent2"/>
                </a:solidFill>
                <a:latin typeface="Chalkboard" charset="0"/>
              </a:rPr>
              <a:t>	oil immersion objectives, ideally use a</a:t>
            </a:r>
          </a:p>
          <a:p>
            <a:pPr marL="685800" lvl="1" indent="-228600">
              <a:lnSpc>
                <a:spcPct val="90000"/>
              </a:lnSpc>
              <a:spcAft>
                <a:spcPct val="20000"/>
              </a:spcAft>
            </a:pPr>
            <a:r>
              <a:rPr lang="en-US" altLang="en-US" sz="2000" dirty="0">
                <a:solidFill>
                  <a:schemeClr val="accent2"/>
                </a:solidFill>
                <a:latin typeface="Chalkboard" charset="0"/>
              </a:rPr>
              <a:t>	mounting medium with </a:t>
            </a:r>
            <a:r>
              <a:rPr lang="en-US" altLang="en-US" sz="2000" dirty="0" smtClean="0">
                <a:solidFill>
                  <a:schemeClr val="accent2"/>
                </a:solidFill>
                <a:latin typeface="Chalkboard" charset="0"/>
              </a:rPr>
              <a:t>index ≈ 1.515</a:t>
            </a:r>
            <a:endParaRPr lang="en-US" altLang="en-US" sz="2000" dirty="0">
              <a:solidFill>
                <a:schemeClr val="accent2"/>
              </a:solidFill>
              <a:latin typeface="Chalkboard" charset="0"/>
            </a:endParaRPr>
          </a:p>
          <a:p>
            <a:pPr marL="685800" lvl="1" indent="-228600">
              <a:lnSpc>
                <a:spcPct val="125000"/>
              </a:lnSpc>
              <a:buFontTx/>
              <a:buChar char="•"/>
            </a:pPr>
            <a:r>
              <a:rPr lang="en-US" altLang="en-US" sz="2000" dirty="0">
                <a:solidFill>
                  <a:schemeClr val="accent2"/>
                </a:solidFill>
                <a:latin typeface="Chalkboard" charset="0"/>
              </a:rPr>
              <a:t>For fixed samples in commercial media,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altLang="en-US" sz="2000" dirty="0">
                <a:solidFill>
                  <a:schemeClr val="accent2"/>
                </a:solidFill>
                <a:latin typeface="Chalkboard" charset="0"/>
              </a:rPr>
              <a:t>	ideally use a glycerol immersion objective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pic>
        <p:nvPicPr>
          <p:cNvPr id="225284" name="Picture 4" descr="20x_summary_xy"/>
          <p:cNvPicPr>
            <a:picLocks noChangeAspect="1" noChangeArrowheads="1"/>
          </p:cNvPicPr>
          <p:nvPr/>
        </p:nvPicPr>
        <p:blipFill>
          <a:blip r:embed="rId3" cstate="print"/>
          <a:srcRect l="22652" t="65846" r="56842" b="9248"/>
          <a:stretch>
            <a:fillRect/>
          </a:stretch>
        </p:blipFill>
        <p:spPr bwMode="auto">
          <a:xfrm>
            <a:off x="1990725" y="2062163"/>
            <a:ext cx="1593850" cy="2505075"/>
          </a:xfrm>
          <a:prstGeom prst="rect">
            <a:avLst/>
          </a:prstGeom>
          <a:noFill/>
        </p:spPr>
      </p:pic>
      <p:pic>
        <p:nvPicPr>
          <p:cNvPr id="225285" name="Picture 5" descr="20x_summary_xy"/>
          <p:cNvPicPr>
            <a:picLocks noChangeAspect="1" noChangeArrowheads="1"/>
          </p:cNvPicPr>
          <p:nvPr/>
        </p:nvPicPr>
        <p:blipFill>
          <a:blip r:embed="rId3" cstate="print"/>
          <a:srcRect l="185" t="66463" r="78328" b="8633"/>
          <a:stretch>
            <a:fillRect/>
          </a:stretch>
        </p:blipFill>
        <p:spPr bwMode="auto">
          <a:xfrm>
            <a:off x="3584575" y="2062163"/>
            <a:ext cx="1670050" cy="2505075"/>
          </a:xfrm>
          <a:prstGeom prst="rect">
            <a:avLst/>
          </a:prstGeom>
          <a:noFill/>
        </p:spPr>
      </p:pic>
      <p:pic>
        <p:nvPicPr>
          <p:cNvPr id="225286" name="Picture 6" descr="20x_summary_xy"/>
          <p:cNvPicPr>
            <a:picLocks noChangeAspect="1" noChangeArrowheads="1"/>
          </p:cNvPicPr>
          <p:nvPr/>
        </p:nvPicPr>
        <p:blipFill>
          <a:blip r:embed="rId3" cstate="print"/>
          <a:srcRect l="24612" t="40814" r="56842" b="39568"/>
          <a:stretch>
            <a:fillRect/>
          </a:stretch>
        </p:blipFill>
        <p:spPr bwMode="auto">
          <a:xfrm>
            <a:off x="549275" y="2593975"/>
            <a:ext cx="1441450" cy="1973263"/>
          </a:xfrm>
          <a:prstGeom prst="rect">
            <a:avLst/>
          </a:prstGeom>
          <a:noFill/>
        </p:spPr>
      </p:pic>
      <p:pic>
        <p:nvPicPr>
          <p:cNvPr id="225287" name="Picture 7" descr="20x_summary_xy"/>
          <p:cNvPicPr>
            <a:picLocks noChangeAspect="1" noChangeArrowheads="1"/>
          </p:cNvPicPr>
          <p:nvPr/>
        </p:nvPicPr>
        <p:blipFill>
          <a:blip r:embed="rId3" cstate="print"/>
          <a:srcRect l="1164" t="3079" r="74428" b="65230"/>
          <a:stretch>
            <a:fillRect/>
          </a:stretch>
        </p:blipFill>
        <p:spPr bwMode="auto">
          <a:xfrm>
            <a:off x="5254625" y="1379538"/>
            <a:ext cx="1897063" cy="3187700"/>
          </a:xfrm>
          <a:prstGeom prst="rect">
            <a:avLst/>
          </a:prstGeom>
          <a:noFill/>
        </p:spPr>
      </p:pic>
      <p:pic>
        <p:nvPicPr>
          <p:cNvPr id="225288" name="Picture 8" descr="20x_summary_xy"/>
          <p:cNvPicPr>
            <a:picLocks noChangeAspect="1" noChangeArrowheads="1"/>
          </p:cNvPicPr>
          <p:nvPr/>
        </p:nvPicPr>
        <p:blipFill>
          <a:blip r:embed="rId3" cstate="print"/>
          <a:srcRect l="50961" t="40941" r="30473" b="32654"/>
          <a:stretch>
            <a:fillRect/>
          </a:stretch>
        </p:blipFill>
        <p:spPr bwMode="auto">
          <a:xfrm>
            <a:off x="7151688" y="1820863"/>
            <a:ext cx="1443037" cy="2655887"/>
          </a:xfrm>
          <a:prstGeom prst="rect">
            <a:avLst/>
          </a:prstGeom>
          <a:noFill/>
        </p:spPr>
      </p:pic>
      <p:sp>
        <p:nvSpPr>
          <p:cNvPr id="225289" name="Text Box 9"/>
          <p:cNvSpPr txBox="1">
            <a:spLocks noChangeArrowheads="1"/>
          </p:cNvSpPr>
          <p:nvPr/>
        </p:nvSpPr>
        <p:spPr bwMode="auto">
          <a:xfrm>
            <a:off x="549275" y="4870450"/>
            <a:ext cx="8045450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Samples imaged with 20x / 0.75 air objective on spectral confocal</a:t>
            </a:r>
          </a:p>
          <a:p>
            <a:pPr>
              <a:spcBef>
                <a:spcPct val="50000"/>
              </a:spcBef>
            </a:pPr>
            <a:r>
              <a:rPr lang="en-US" sz="2000"/>
              <a:t>Sections acquired ~ 50 </a:t>
            </a:r>
            <a:r>
              <a:rPr lang="en-US" sz="2000">
                <a:latin typeface="Symbol" pitchFamily="18" charset="2"/>
              </a:rPr>
              <a:t>m</a:t>
            </a:r>
            <a:r>
              <a:rPr lang="en-US" sz="2000"/>
              <a:t>m into tissue</a:t>
            </a:r>
          </a:p>
          <a:p>
            <a:pPr>
              <a:spcBef>
                <a:spcPct val="50000"/>
              </a:spcBef>
            </a:pPr>
            <a:r>
              <a:rPr lang="en-US" sz="2000"/>
              <a:t>Embryonic mouse lungs; samples from Nan Tang, Martin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sp>
        <p:nvSpPr>
          <p:cNvPr id="227336" name="Text Box 8"/>
          <p:cNvSpPr txBox="1">
            <a:spLocks noChangeArrowheads="1"/>
          </p:cNvSpPr>
          <p:nvPr/>
        </p:nvSpPr>
        <p:spPr bwMode="auto">
          <a:xfrm>
            <a:off x="549275" y="4870450"/>
            <a:ext cx="8045450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Samples imaged with 40x / 1.3 oil objective on spectral confocal</a:t>
            </a:r>
          </a:p>
          <a:p>
            <a:pPr>
              <a:spcBef>
                <a:spcPct val="50000"/>
              </a:spcBef>
            </a:pPr>
            <a:r>
              <a:rPr lang="en-US" sz="2000"/>
              <a:t>Sections acquired ~ 50 </a:t>
            </a:r>
            <a:r>
              <a:rPr lang="en-US" sz="2000">
                <a:latin typeface="Symbol" pitchFamily="18" charset="2"/>
              </a:rPr>
              <a:t>m</a:t>
            </a:r>
            <a:r>
              <a:rPr lang="en-US" sz="2000"/>
              <a:t>m into tissue</a:t>
            </a:r>
          </a:p>
          <a:p>
            <a:pPr>
              <a:spcBef>
                <a:spcPct val="50000"/>
              </a:spcBef>
            </a:pPr>
            <a:r>
              <a:rPr lang="en-US" sz="2000"/>
              <a:t>Embryonic mouse lungs; samples from Nan Tang, Martin Lab</a:t>
            </a:r>
          </a:p>
        </p:txBody>
      </p:sp>
      <p:pic>
        <p:nvPicPr>
          <p:cNvPr id="227339" name="Picture 11" descr="40x_summary_xy"/>
          <p:cNvPicPr>
            <a:picLocks noChangeAspect="1" noChangeArrowheads="1"/>
          </p:cNvPicPr>
          <p:nvPr/>
        </p:nvPicPr>
        <p:blipFill>
          <a:blip r:embed="rId3" cstate="print"/>
          <a:srcRect l="6842" t="38478" r="59967" b="32845"/>
          <a:stretch>
            <a:fillRect/>
          </a:stretch>
        </p:blipFill>
        <p:spPr bwMode="auto">
          <a:xfrm>
            <a:off x="398463" y="1682750"/>
            <a:ext cx="2579687" cy="2884488"/>
          </a:xfrm>
          <a:prstGeom prst="rect">
            <a:avLst/>
          </a:prstGeom>
          <a:noFill/>
        </p:spPr>
      </p:pic>
      <p:pic>
        <p:nvPicPr>
          <p:cNvPr id="227340" name="Picture 12" descr="40x_summary_xy"/>
          <p:cNvPicPr>
            <a:picLocks noChangeAspect="1" noChangeArrowheads="1"/>
          </p:cNvPicPr>
          <p:nvPr/>
        </p:nvPicPr>
        <p:blipFill>
          <a:blip r:embed="rId3" cstate="print"/>
          <a:srcRect l="49019" t="38684" r="13869" b="31139"/>
          <a:stretch>
            <a:fillRect/>
          </a:stretch>
        </p:blipFill>
        <p:spPr bwMode="auto">
          <a:xfrm>
            <a:off x="3128963" y="1455738"/>
            <a:ext cx="2884487" cy="3035300"/>
          </a:xfrm>
          <a:prstGeom prst="rect">
            <a:avLst/>
          </a:prstGeom>
          <a:noFill/>
        </p:spPr>
      </p:pic>
      <p:pic>
        <p:nvPicPr>
          <p:cNvPr id="227341" name="Picture 13" descr="40x_summary_xy"/>
          <p:cNvPicPr>
            <a:picLocks noChangeAspect="1" noChangeArrowheads="1"/>
          </p:cNvPicPr>
          <p:nvPr/>
        </p:nvPicPr>
        <p:blipFill>
          <a:blip r:embed="rId3" cstate="print"/>
          <a:srcRect l="6842" t="67140" r="60927" b="410"/>
          <a:stretch>
            <a:fillRect/>
          </a:stretch>
        </p:blipFill>
        <p:spPr bwMode="auto">
          <a:xfrm>
            <a:off x="6165850" y="1303338"/>
            <a:ext cx="2505075" cy="326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Clearing and mounting summary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Both clearing and refractive index matching are important.</a:t>
            </a:r>
          </a:p>
          <a:p>
            <a:r>
              <a:rPr lang="en-US"/>
              <a:t>BABB and methyl salicylate clear very well and give best image depth, but may disrupt cell morphology</a:t>
            </a:r>
          </a:p>
          <a:p>
            <a:r>
              <a:rPr lang="en-US"/>
              <a:t>TDE preserves cell morphology and also allows for decent imaging depth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676400"/>
            <a:ext cx="7772400" cy="7620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31427" name="Text Box 3"/>
          <p:cNvSpPr txBox="1">
            <a:spLocks noChangeArrowheads="1"/>
          </p:cNvSpPr>
          <p:nvPr/>
        </p:nvSpPr>
        <p:spPr bwMode="auto">
          <a:xfrm>
            <a:off x="457200" y="2667000"/>
            <a:ext cx="8229600" cy="216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/>
              <a:t>http://www.microscopyu.com</a:t>
            </a:r>
          </a:p>
          <a:p>
            <a:pPr eaLnBrk="1" hangingPunct="1">
              <a:spcBef>
                <a:spcPct val="20000"/>
              </a:spcBef>
            </a:pPr>
            <a:r>
              <a:rPr lang="en-US" sz="2400" dirty="0">
                <a:hlinkClick r:id="rId3"/>
              </a:rPr>
              <a:t>http://micro.magnet.fsu.edu</a:t>
            </a:r>
            <a:endParaRPr lang="en-US" sz="2400" dirty="0"/>
          </a:p>
          <a:p>
            <a:pPr eaLnBrk="1" hangingPunct="1">
              <a:spcBef>
                <a:spcPct val="20000"/>
              </a:spcBef>
            </a:pPr>
            <a:r>
              <a:rPr lang="en-US" sz="2400" dirty="0"/>
              <a:t>James Pawley, Ed. “Handbook of Biological </a:t>
            </a:r>
            <a:r>
              <a:rPr lang="en-US" sz="2400" dirty="0" err="1"/>
              <a:t>Confocal</a:t>
            </a:r>
            <a:r>
              <a:rPr lang="en-US" sz="2400" dirty="0"/>
              <a:t> Microscopy, 3rd ed</a:t>
            </a:r>
            <a:r>
              <a:rPr lang="en-US" sz="2400" dirty="0" smtClean="0"/>
              <a:t>.”</a:t>
            </a:r>
          </a:p>
          <a:p>
            <a:pPr eaLnBrk="1" hangingPunct="1">
              <a:spcBef>
                <a:spcPct val="20000"/>
              </a:spcBef>
            </a:pPr>
            <a:r>
              <a:rPr lang="en-US" sz="2400" dirty="0" smtClean="0"/>
              <a:t>Murray JM et al., J. </a:t>
            </a:r>
            <a:r>
              <a:rPr lang="en-US" sz="2400" dirty="0" err="1" smtClean="0"/>
              <a:t>Microsc</a:t>
            </a:r>
            <a:r>
              <a:rPr lang="en-US" sz="2400" dirty="0" smtClean="0"/>
              <a:t>. 2007, 228: p.390-405</a:t>
            </a:r>
            <a:endParaRPr lang="en-US" sz="2400" dirty="0"/>
          </a:p>
        </p:txBody>
      </p:sp>
      <p:sp>
        <p:nvSpPr>
          <p:cNvPr id="231428" name="Text Box 4"/>
          <p:cNvSpPr txBox="1">
            <a:spLocks noChangeArrowheads="1"/>
          </p:cNvSpPr>
          <p:nvPr/>
        </p:nvSpPr>
        <p:spPr bwMode="auto">
          <a:xfrm>
            <a:off x="2438400" y="5410200"/>
            <a:ext cx="4191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/>
              <a:t>Acknowledgements</a:t>
            </a:r>
          </a:p>
        </p:txBody>
      </p:sp>
      <p:sp>
        <p:nvSpPr>
          <p:cNvPr id="231429" name="Text Box 5"/>
          <p:cNvSpPr txBox="1">
            <a:spLocks noChangeArrowheads="1"/>
          </p:cNvSpPr>
          <p:nvPr/>
        </p:nvSpPr>
        <p:spPr bwMode="auto">
          <a:xfrm>
            <a:off x="228600" y="60960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Steve Ross, Mats Gustafsson</a:t>
            </a:r>
          </a:p>
        </p:txBody>
      </p:sp>
      <p:sp>
        <p:nvSpPr>
          <p:cNvPr id="231430" name="Text Box 6"/>
          <p:cNvSpPr txBox="1">
            <a:spLocks noChangeArrowheads="1"/>
          </p:cNvSpPr>
          <p:nvPr/>
        </p:nvSpPr>
        <p:spPr bwMode="auto">
          <a:xfrm>
            <a:off x="533400" y="685800"/>
            <a:ext cx="7848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Slides can be downloaded from: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/>
              <a:t>http://nic.ucsf.edu/dokuwiki/doku.php?id=presentations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93700"/>
            <a:ext cx="7772400" cy="5969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Optical Sectioning and 3D reconstruction</a:t>
            </a:r>
          </a:p>
        </p:txBody>
      </p:sp>
      <p:sp>
        <p:nvSpPr>
          <p:cNvPr id="192516" name="Text Box 4"/>
          <p:cNvSpPr txBox="1">
            <a:spLocks noChangeArrowheads="1"/>
          </p:cNvSpPr>
          <p:nvPr/>
        </p:nvSpPr>
        <p:spPr bwMode="auto">
          <a:xfrm>
            <a:off x="549275" y="5989638"/>
            <a:ext cx="81264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C. </a:t>
            </a:r>
            <a:r>
              <a:rPr lang="en-US" sz="2000" dirty="0" err="1">
                <a:solidFill>
                  <a:schemeClr val="bg1"/>
                </a:solidFill>
              </a:rPr>
              <a:t>elegans</a:t>
            </a:r>
            <a:r>
              <a:rPr lang="en-US" sz="2000" dirty="0">
                <a:solidFill>
                  <a:schemeClr val="bg1"/>
                </a:solidFill>
              </a:rPr>
              <a:t> with two different sensory neurons expressing GFP, </a:t>
            </a:r>
            <a:r>
              <a:rPr lang="en-US" sz="2000" dirty="0" err="1">
                <a:solidFill>
                  <a:schemeClr val="bg1"/>
                </a:solidFill>
              </a:rPr>
              <a:t>DsRed</a:t>
            </a:r>
            <a:endParaRPr lang="en-US" sz="2000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2000" dirty="0">
                <a:solidFill>
                  <a:schemeClr val="bg1"/>
                </a:solidFill>
              </a:rPr>
              <a:t>Swept-Field </a:t>
            </a:r>
            <a:r>
              <a:rPr lang="en-US" sz="2000" dirty="0" err="1">
                <a:solidFill>
                  <a:schemeClr val="bg1"/>
                </a:solidFill>
              </a:rPr>
              <a:t>Confocal</a:t>
            </a:r>
            <a:r>
              <a:rPr lang="en-US" sz="2000" dirty="0">
                <a:solidFill>
                  <a:schemeClr val="bg1"/>
                </a:solidFill>
              </a:rPr>
              <a:t>, 85 Z slices, 250 nm spacing</a:t>
            </a:r>
          </a:p>
        </p:txBody>
      </p:sp>
      <p:pic>
        <p:nvPicPr>
          <p:cNvPr id="5" name="CE_neurons_Z_slow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133600" y="990600"/>
            <a:ext cx="487680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93700"/>
            <a:ext cx="7772400" cy="5175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Optical Sectioning and 3D reconstruction</a:t>
            </a:r>
          </a:p>
        </p:txBody>
      </p:sp>
      <p:sp>
        <p:nvSpPr>
          <p:cNvPr id="194563" name="Text Box 3"/>
          <p:cNvSpPr txBox="1">
            <a:spLocks noChangeArrowheads="1"/>
          </p:cNvSpPr>
          <p:nvPr/>
        </p:nvSpPr>
        <p:spPr bwMode="auto">
          <a:xfrm>
            <a:off x="3460750" y="5532438"/>
            <a:ext cx="257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3D reconstruction</a:t>
            </a:r>
          </a:p>
        </p:txBody>
      </p:sp>
      <p:pic>
        <p:nvPicPr>
          <p:cNvPr id="5" name="CE_neurons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438400" y="2247900"/>
            <a:ext cx="426720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reeform 2"/>
          <p:cNvSpPr>
            <a:spLocks/>
          </p:cNvSpPr>
          <p:nvPr/>
        </p:nvSpPr>
        <p:spPr bwMode="auto">
          <a:xfrm>
            <a:off x="3321050" y="4114800"/>
            <a:ext cx="21336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6611" name="Oval 3"/>
          <p:cNvSpPr>
            <a:spLocks noChangeArrowheads="1"/>
          </p:cNvSpPr>
          <p:nvPr/>
        </p:nvSpPr>
        <p:spPr bwMode="auto">
          <a:xfrm>
            <a:off x="4083050" y="5029200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954088" y="395288"/>
            <a:ext cx="6819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Fluorescence Illumination of a single point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2095500" y="5029200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Sample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1600200" y="4251325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Objective lens</a:t>
            </a:r>
          </a:p>
        </p:txBody>
      </p:sp>
      <p:sp>
        <p:nvSpPr>
          <p:cNvPr id="196615" name="Line 7"/>
          <p:cNvSpPr>
            <a:spLocks noChangeShapeType="1"/>
          </p:cNvSpPr>
          <p:nvPr/>
        </p:nvSpPr>
        <p:spPr bwMode="auto">
          <a:xfrm>
            <a:off x="4083050" y="3810000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6" name="Line 8"/>
          <p:cNvSpPr>
            <a:spLocks noChangeShapeType="1"/>
          </p:cNvSpPr>
          <p:nvPr/>
        </p:nvSpPr>
        <p:spPr bwMode="auto">
          <a:xfrm>
            <a:off x="3778250" y="4114800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7" name="Line 9"/>
          <p:cNvSpPr>
            <a:spLocks noChangeShapeType="1"/>
          </p:cNvSpPr>
          <p:nvPr/>
        </p:nvSpPr>
        <p:spPr bwMode="auto">
          <a:xfrm>
            <a:off x="4692650" y="3200400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8" name="Line 10"/>
          <p:cNvSpPr>
            <a:spLocks noChangeShapeType="1"/>
          </p:cNvSpPr>
          <p:nvPr/>
        </p:nvSpPr>
        <p:spPr bwMode="auto">
          <a:xfrm>
            <a:off x="4387850" y="3505200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19" name="Line 11"/>
          <p:cNvSpPr>
            <a:spLocks noChangeShapeType="1"/>
          </p:cNvSpPr>
          <p:nvPr/>
        </p:nvSpPr>
        <p:spPr bwMode="auto">
          <a:xfrm>
            <a:off x="4997450" y="2895600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0" name="Line 12"/>
          <p:cNvSpPr>
            <a:spLocks noChangeShapeType="1"/>
          </p:cNvSpPr>
          <p:nvPr/>
        </p:nvSpPr>
        <p:spPr bwMode="auto">
          <a:xfrm>
            <a:off x="4387850" y="4343400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1" name="Line 13"/>
          <p:cNvSpPr>
            <a:spLocks noChangeShapeType="1"/>
          </p:cNvSpPr>
          <p:nvPr/>
        </p:nvSpPr>
        <p:spPr bwMode="auto">
          <a:xfrm>
            <a:off x="40830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2" name="Line 14"/>
          <p:cNvSpPr>
            <a:spLocks noChangeShapeType="1"/>
          </p:cNvSpPr>
          <p:nvPr/>
        </p:nvSpPr>
        <p:spPr bwMode="auto">
          <a:xfrm>
            <a:off x="37782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3" name="Line 15"/>
          <p:cNvSpPr>
            <a:spLocks noChangeShapeType="1"/>
          </p:cNvSpPr>
          <p:nvPr/>
        </p:nvSpPr>
        <p:spPr bwMode="auto">
          <a:xfrm flipH="1">
            <a:off x="43878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4" name="Line 16"/>
          <p:cNvSpPr>
            <a:spLocks noChangeShapeType="1"/>
          </p:cNvSpPr>
          <p:nvPr/>
        </p:nvSpPr>
        <p:spPr bwMode="auto">
          <a:xfrm flipH="1">
            <a:off x="43878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25" name="Text Box 17"/>
          <p:cNvSpPr txBox="1">
            <a:spLocks noChangeArrowheads="1"/>
          </p:cNvSpPr>
          <p:nvPr/>
        </p:nvSpPr>
        <p:spPr bwMode="auto">
          <a:xfrm>
            <a:off x="5508625" y="2486025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196626" name="Group 18"/>
          <p:cNvGrpSpPr>
            <a:grpSpLocks/>
          </p:cNvGrpSpPr>
          <p:nvPr/>
        </p:nvGrpSpPr>
        <p:grpSpPr bwMode="auto">
          <a:xfrm>
            <a:off x="3549650" y="2133600"/>
            <a:ext cx="1752600" cy="762000"/>
            <a:chOff x="2736" y="2640"/>
            <a:chExt cx="1344" cy="384"/>
          </a:xfrm>
        </p:grpSpPr>
        <p:sp>
          <p:nvSpPr>
            <p:cNvPr id="196627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8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6629" name="Line 21"/>
          <p:cNvSpPr>
            <a:spLocks noChangeShapeType="1"/>
          </p:cNvSpPr>
          <p:nvPr/>
        </p:nvSpPr>
        <p:spPr bwMode="auto">
          <a:xfrm flipH="1" flipV="1">
            <a:off x="39306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0" name="Line 22"/>
          <p:cNvSpPr>
            <a:spLocks noChangeShapeType="1"/>
          </p:cNvSpPr>
          <p:nvPr/>
        </p:nvSpPr>
        <p:spPr bwMode="auto">
          <a:xfrm flipV="1">
            <a:off x="43878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1" name="Line 23"/>
          <p:cNvSpPr>
            <a:spLocks noChangeShapeType="1"/>
          </p:cNvSpPr>
          <p:nvPr/>
        </p:nvSpPr>
        <p:spPr bwMode="auto">
          <a:xfrm flipV="1">
            <a:off x="39306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2" name="Line 24"/>
          <p:cNvSpPr>
            <a:spLocks noChangeShapeType="1"/>
          </p:cNvSpPr>
          <p:nvPr/>
        </p:nvSpPr>
        <p:spPr bwMode="auto">
          <a:xfrm flipV="1">
            <a:off x="48450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3" name="Line 25"/>
          <p:cNvSpPr>
            <a:spLocks noChangeShapeType="1"/>
          </p:cNvSpPr>
          <p:nvPr/>
        </p:nvSpPr>
        <p:spPr bwMode="auto">
          <a:xfrm flipV="1">
            <a:off x="39306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4" name="Line 26"/>
          <p:cNvSpPr>
            <a:spLocks noChangeShapeType="1"/>
          </p:cNvSpPr>
          <p:nvPr/>
        </p:nvSpPr>
        <p:spPr bwMode="auto">
          <a:xfrm flipH="1" flipV="1">
            <a:off x="43878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5" name="Line 27"/>
          <p:cNvSpPr>
            <a:spLocks noChangeShapeType="1"/>
          </p:cNvSpPr>
          <p:nvPr/>
        </p:nvSpPr>
        <p:spPr bwMode="auto">
          <a:xfrm flipH="1" flipV="1">
            <a:off x="41592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6" name="Line 28"/>
          <p:cNvSpPr>
            <a:spLocks noChangeShapeType="1"/>
          </p:cNvSpPr>
          <p:nvPr/>
        </p:nvSpPr>
        <p:spPr bwMode="auto">
          <a:xfrm flipV="1">
            <a:off x="43878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7" name="Line 29"/>
          <p:cNvSpPr>
            <a:spLocks noChangeShapeType="1"/>
          </p:cNvSpPr>
          <p:nvPr/>
        </p:nvSpPr>
        <p:spPr bwMode="auto">
          <a:xfrm flipH="1">
            <a:off x="37782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8" name="Line 30"/>
          <p:cNvSpPr>
            <a:spLocks noChangeShapeType="1"/>
          </p:cNvSpPr>
          <p:nvPr/>
        </p:nvSpPr>
        <p:spPr bwMode="auto">
          <a:xfrm>
            <a:off x="37782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39" name="Line 31"/>
          <p:cNvSpPr>
            <a:spLocks noChangeShapeType="1"/>
          </p:cNvSpPr>
          <p:nvPr/>
        </p:nvSpPr>
        <p:spPr bwMode="auto">
          <a:xfrm>
            <a:off x="43878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0" name="Line 32"/>
          <p:cNvSpPr>
            <a:spLocks noChangeShapeType="1"/>
          </p:cNvSpPr>
          <p:nvPr/>
        </p:nvSpPr>
        <p:spPr bwMode="auto">
          <a:xfrm flipH="1">
            <a:off x="46164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1" name="Line 33"/>
          <p:cNvSpPr>
            <a:spLocks noChangeShapeType="1"/>
          </p:cNvSpPr>
          <p:nvPr/>
        </p:nvSpPr>
        <p:spPr bwMode="auto">
          <a:xfrm>
            <a:off x="3929063" y="53340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2" name="Line 34"/>
          <p:cNvSpPr>
            <a:spLocks noChangeShapeType="1"/>
          </p:cNvSpPr>
          <p:nvPr/>
        </p:nvSpPr>
        <p:spPr bwMode="auto">
          <a:xfrm>
            <a:off x="3930650" y="1447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3" name="Text Box 35"/>
          <p:cNvSpPr txBox="1">
            <a:spLocks noChangeArrowheads="1"/>
          </p:cNvSpPr>
          <p:nvPr/>
        </p:nvSpPr>
        <p:spPr bwMode="auto">
          <a:xfrm>
            <a:off x="2025650" y="2286000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/>
              <a:t>Tube lens</a:t>
            </a:r>
          </a:p>
        </p:txBody>
      </p:sp>
      <p:sp>
        <p:nvSpPr>
          <p:cNvPr id="196644" name="Text Box 36"/>
          <p:cNvSpPr txBox="1">
            <a:spLocks noChangeArrowheads="1"/>
          </p:cNvSpPr>
          <p:nvPr/>
        </p:nvSpPr>
        <p:spPr bwMode="auto">
          <a:xfrm>
            <a:off x="2133600" y="3276600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196645" name="Text Box 37"/>
          <p:cNvSpPr txBox="1">
            <a:spLocks noChangeArrowheads="1"/>
          </p:cNvSpPr>
          <p:nvPr/>
        </p:nvSpPr>
        <p:spPr bwMode="auto">
          <a:xfrm>
            <a:off x="1600200" y="5791200"/>
            <a:ext cx="580707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/>
              <a:t>Problem – fluorescence is emitted along entire illuminated cone, not just at focus</a:t>
            </a:r>
          </a:p>
        </p:txBody>
      </p:sp>
      <p:sp>
        <p:nvSpPr>
          <p:cNvPr id="196646" name="Text Box 38"/>
          <p:cNvSpPr txBox="1">
            <a:spLocks noChangeArrowheads="1"/>
          </p:cNvSpPr>
          <p:nvPr/>
        </p:nvSpPr>
        <p:spPr bwMode="auto">
          <a:xfrm>
            <a:off x="2057400" y="1295400"/>
            <a:ext cx="9064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Camera</a:t>
            </a:r>
          </a:p>
        </p:txBody>
      </p:sp>
      <p:sp>
        <p:nvSpPr>
          <p:cNvPr id="196647" name="Line 39"/>
          <p:cNvSpPr>
            <a:spLocks noChangeShapeType="1"/>
          </p:cNvSpPr>
          <p:nvPr/>
        </p:nvSpPr>
        <p:spPr bwMode="auto">
          <a:xfrm rot="18900000" flipV="1">
            <a:off x="3378200" y="3516313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8" name="Line 40"/>
          <p:cNvSpPr>
            <a:spLocks noChangeShapeType="1"/>
          </p:cNvSpPr>
          <p:nvPr/>
        </p:nvSpPr>
        <p:spPr bwMode="auto">
          <a:xfrm>
            <a:off x="3765550" y="4114800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49" name="Line 41"/>
          <p:cNvSpPr>
            <a:spLocks noChangeShapeType="1"/>
          </p:cNvSpPr>
          <p:nvPr/>
        </p:nvSpPr>
        <p:spPr bwMode="auto">
          <a:xfrm>
            <a:off x="4070350" y="3810000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0" name="Line 42"/>
          <p:cNvSpPr>
            <a:spLocks noChangeShapeType="1"/>
          </p:cNvSpPr>
          <p:nvPr/>
        </p:nvSpPr>
        <p:spPr bwMode="auto">
          <a:xfrm>
            <a:off x="4375150" y="3505200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1" name="Line 43"/>
          <p:cNvSpPr>
            <a:spLocks noChangeShapeType="1"/>
          </p:cNvSpPr>
          <p:nvPr/>
        </p:nvSpPr>
        <p:spPr bwMode="auto">
          <a:xfrm>
            <a:off x="4679950" y="3200400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652" name="Line 44"/>
          <p:cNvSpPr>
            <a:spLocks noChangeShapeType="1"/>
          </p:cNvSpPr>
          <p:nvPr/>
        </p:nvSpPr>
        <p:spPr bwMode="auto">
          <a:xfrm>
            <a:off x="4984750" y="2895600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29" grpId="0" animBg="1"/>
      <p:bldP spid="196630" grpId="0" animBg="1"/>
      <p:bldP spid="196631" grpId="0" animBg="1"/>
      <p:bldP spid="196632" grpId="0" animBg="1"/>
      <p:bldP spid="196633" grpId="0" animBg="1"/>
      <p:bldP spid="196634" grpId="0" animBg="1"/>
      <p:bldP spid="196635" grpId="0" animBg="1"/>
      <p:bldP spid="196636" grpId="0" animBg="1"/>
      <p:bldP spid="196637" grpId="0" animBg="1"/>
      <p:bldP spid="196638" grpId="0" animBg="1"/>
      <p:bldP spid="196639" grpId="0" animBg="1"/>
      <p:bldP spid="196640" grpId="0" animBg="1"/>
      <p:bldP spid="196644" grpId="0"/>
      <p:bldP spid="1966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622300"/>
            <a:ext cx="7340600" cy="508000"/>
          </a:xfrm>
        </p:spPr>
        <p:txBody>
          <a:bodyPr/>
          <a:lstStyle/>
          <a:p>
            <a:r>
              <a:rPr lang="en-US"/>
              <a:t>Widefield fluorescence imaging</a:t>
            </a:r>
          </a:p>
        </p:txBody>
      </p:sp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3" cstate="print"/>
          <a:srcRect t="14209" b="9036"/>
          <a:stretch>
            <a:fillRect/>
          </a:stretch>
        </p:blipFill>
        <p:spPr bwMode="auto">
          <a:xfrm>
            <a:off x="625475" y="2973388"/>
            <a:ext cx="7953375" cy="20494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7304088" y="4870450"/>
            <a:ext cx="1214437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1081088" y="4491038"/>
            <a:ext cx="23526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98662" name="Text Box 6"/>
          <p:cNvSpPr txBox="1">
            <a:spLocks noChangeArrowheads="1"/>
          </p:cNvSpPr>
          <p:nvPr/>
        </p:nvSpPr>
        <p:spPr bwMode="auto">
          <a:xfrm>
            <a:off x="1157288" y="4491038"/>
            <a:ext cx="2289175" cy="3365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Widefield Illumination</a:t>
            </a:r>
          </a:p>
        </p:txBody>
      </p:sp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5938838" y="4491038"/>
            <a:ext cx="1892300" cy="3365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Point Illumination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0013" y="2790825"/>
            <a:ext cx="2498725" cy="2454275"/>
          </a:xfrm>
          <a:prstGeom prst="rect">
            <a:avLst/>
          </a:prstGeom>
          <a:noFill/>
        </p:spPr>
      </p:pic>
      <p:sp>
        <p:nvSpPr>
          <p:cNvPr id="200707" name="Text Box 3"/>
          <p:cNvSpPr txBox="1">
            <a:spLocks noChangeArrowheads="1"/>
          </p:cNvSpPr>
          <p:nvPr/>
        </p:nvSpPr>
        <p:spPr bwMode="auto">
          <a:xfrm>
            <a:off x="7099300" y="2311400"/>
            <a:ext cx="1250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solidFill>
                  <a:schemeClr val="accent2"/>
                </a:solidFill>
              </a:rPr>
              <a:t>Measured</a:t>
            </a:r>
          </a:p>
        </p:txBody>
      </p:sp>
      <p:sp>
        <p:nvSpPr>
          <p:cNvPr id="200708" name="Line 4"/>
          <p:cNvSpPr>
            <a:spLocks noChangeShapeType="1"/>
          </p:cNvSpPr>
          <p:nvPr/>
        </p:nvSpPr>
        <p:spPr bwMode="auto">
          <a:xfrm>
            <a:off x="4621213" y="5538788"/>
            <a:ext cx="715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09" name="Text Box 5"/>
          <p:cNvSpPr txBox="1">
            <a:spLocks noChangeArrowheads="1"/>
          </p:cNvSpPr>
          <p:nvPr/>
        </p:nvSpPr>
        <p:spPr bwMode="auto">
          <a:xfrm>
            <a:off x="5334000" y="53181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x</a:t>
            </a:r>
          </a:p>
        </p:txBody>
      </p:sp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3352800" y="257333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z</a:t>
            </a:r>
          </a:p>
        </p:txBody>
      </p:sp>
      <p:sp>
        <p:nvSpPr>
          <p:cNvPr id="200711" name="Line 7"/>
          <p:cNvSpPr>
            <a:spLocks noChangeShapeType="1"/>
          </p:cNvSpPr>
          <p:nvPr/>
        </p:nvSpPr>
        <p:spPr bwMode="auto">
          <a:xfrm flipV="1">
            <a:off x="3505200" y="2954338"/>
            <a:ext cx="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12" name="Text Box 8"/>
          <p:cNvSpPr txBox="1">
            <a:spLocks noChangeArrowheads="1"/>
          </p:cNvSpPr>
          <p:nvPr/>
        </p:nvSpPr>
        <p:spPr bwMode="auto">
          <a:xfrm>
            <a:off x="4321175" y="2312988"/>
            <a:ext cx="1339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solidFill>
                  <a:schemeClr val="accent2"/>
                </a:solidFill>
              </a:rPr>
              <a:t>Calculated</a:t>
            </a:r>
          </a:p>
        </p:txBody>
      </p:sp>
      <p:pic>
        <p:nvPicPr>
          <p:cNvPr id="20071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4413" y="2743200"/>
            <a:ext cx="2686050" cy="2686050"/>
          </a:xfrm>
          <a:prstGeom prst="rect">
            <a:avLst/>
          </a:prstGeom>
          <a:noFill/>
        </p:spPr>
      </p:pic>
      <p:sp>
        <p:nvSpPr>
          <p:cNvPr id="200714" name="Text Box 10"/>
          <p:cNvSpPr txBox="1">
            <a:spLocks noChangeArrowheads="1"/>
          </p:cNvSpPr>
          <p:nvPr/>
        </p:nvSpPr>
        <p:spPr bwMode="auto">
          <a:xfrm>
            <a:off x="1857375" y="120650"/>
            <a:ext cx="5448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</a:rPr>
              <a:t>The Point Spread Function (PSF)</a:t>
            </a:r>
          </a:p>
        </p:txBody>
      </p:sp>
      <p:pic>
        <p:nvPicPr>
          <p:cNvPr id="200715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238500"/>
            <a:ext cx="16827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1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1524000"/>
            <a:ext cx="16827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1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953000"/>
            <a:ext cx="16827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0718" name="Rectangle 14"/>
          <p:cNvSpPr>
            <a:spLocks noChangeArrowheads="1"/>
          </p:cNvSpPr>
          <p:nvPr/>
        </p:nvSpPr>
        <p:spPr bwMode="auto">
          <a:xfrm>
            <a:off x="381000" y="3244850"/>
            <a:ext cx="4937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</a:rPr>
              <a:t>Z=0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0719" name="Rectangle 15"/>
          <p:cNvSpPr>
            <a:spLocks noChangeArrowheads="1"/>
          </p:cNvSpPr>
          <p:nvPr/>
        </p:nvSpPr>
        <p:spPr bwMode="auto">
          <a:xfrm>
            <a:off x="381000" y="1524000"/>
            <a:ext cx="847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</a:rPr>
              <a:t>Z=+2µm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0720" name="Rectangle 16"/>
          <p:cNvSpPr>
            <a:spLocks noChangeArrowheads="1"/>
          </p:cNvSpPr>
          <p:nvPr/>
        </p:nvSpPr>
        <p:spPr bwMode="auto">
          <a:xfrm>
            <a:off x="381000" y="4953000"/>
            <a:ext cx="803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</a:rPr>
              <a:t>Z=-2µm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0721" name="Text Box 17"/>
          <p:cNvSpPr txBox="1">
            <a:spLocks noChangeArrowheads="1"/>
          </p:cNvSpPr>
          <p:nvPr/>
        </p:nvSpPr>
        <p:spPr bwMode="auto">
          <a:xfrm>
            <a:off x="-23813" y="968375"/>
            <a:ext cx="2406651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en-US" sz="1800" b="1">
                <a:solidFill>
                  <a:schemeClr val="accent2"/>
                </a:solidFill>
              </a:rPr>
              <a:t>2D PSF</a:t>
            </a:r>
          </a:p>
          <a:p>
            <a:pPr algn="ctr">
              <a:lnSpc>
                <a:spcPct val="80000"/>
              </a:lnSpc>
            </a:pPr>
            <a:r>
              <a:rPr lang="en-US" altLang="en-US" sz="1800" b="1">
                <a:solidFill>
                  <a:schemeClr val="accent2"/>
                </a:solidFill>
              </a:rPr>
              <a:t>for different defocus</a:t>
            </a:r>
          </a:p>
        </p:txBody>
      </p:sp>
      <p:sp>
        <p:nvSpPr>
          <p:cNvPr id="200722" name="Text Box 18"/>
          <p:cNvSpPr txBox="1">
            <a:spLocks noChangeArrowheads="1"/>
          </p:cNvSpPr>
          <p:nvPr/>
        </p:nvSpPr>
        <p:spPr bwMode="auto">
          <a:xfrm>
            <a:off x="2870200" y="577850"/>
            <a:ext cx="3468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b="1">
                <a:solidFill>
                  <a:srgbClr val="408000"/>
                </a:solidFill>
              </a:rPr>
              <a:t>The image of a point object</a:t>
            </a:r>
          </a:p>
        </p:txBody>
      </p:sp>
      <p:sp>
        <p:nvSpPr>
          <p:cNvPr id="200723" name="Line 19"/>
          <p:cNvSpPr>
            <a:spLocks noChangeShapeType="1"/>
          </p:cNvSpPr>
          <p:nvPr/>
        </p:nvSpPr>
        <p:spPr bwMode="auto">
          <a:xfrm>
            <a:off x="990600" y="6705600"/>
            <a:ext cx="715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24" name="Text Box 20"/>
          <p:cNvSpPr txBox="1">
            <a:spLocks noChangeArrowheads="1"/>
          </p:cNvSpPr>
          <p:nvPr/>
        </p:nvSpPr>
        <p:spPr bwMode="auto">
          <a:xfrm>
            <a:off x="1736725" y="6500813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x</a:t>
            </a:r>
          </a:p>
        </p:txBody>
      </p:sp>
      <p:sp>
        <p:nvSpPr>
          <p:cNvPr id="200725" name="Text Box 21"/>
          <p:cNvSpPr txBox="1">
            <a:spLocks noChangeArrowheads="1"/>
          </p:cNvSpPr>
          <p:nvPr/>
        </p:nvSpPr>
        <p:spPr bwMode="auto">
          <a:xfrm>
            <a:off x="152400" y="51054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y</a:t>
            </a:r>
          </a:p>
        </p:txBody>
      </p:sp>
      <p:sp>
        <p:nvSpPr>
          <p:cNvPr id="200726" name="Line 22"/>
          <p:cNvSpPr>
            <a:spLocks noChangeShapeType="1"/>
          </p:cNvSpPr>
          <p:nvPr/>
        </p:nvSpPr>
        <p:spPr bwMode="auto">
          <a:xfrm flipV="1">
            <a:off x="304800" y="5486400"/>
            <a:ext cx="0" cy="703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27" name="Freeform 23"/>
          <p:cNvSpPr>
            <a:spLocks/>
          </p:cNvSpPr>
          <p:nvPr/>
        </p:nvSpPr>
        <p:spPr bwMode="auto">
          <a:xfrm flipH="1">
            <a:off x="2209800" y="1524000"/>
            <a:ext cx="431800" cy="50292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12700" cmpd="sng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0728" name="Line 24"/>
          <p:cNvSpPr>
            <a:spLocks noChangeShapeType="1"/>
          </p:cNvSpPr>
          <p:nvPr/>
        </p:nvSpPr>
        <p:spPr bwMode="auto">
          <a:xfrm>
            <a:off x="2590800" y="3994150"/>
            <a:ext cx="609600" cy="0"/>
          </a:xfrm>
          <a:prstGeom prst="line">
            <a:avLst/>
          </a:prstGeom>
          <a:noFill/>
          <a:ln w="57150">
            <a:solidFill>
              <a:srgbClr val="408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0729" name="Rectangle 25"/>
          <p:cNvSpPr>
            <a:spLocks noChangeArrowheads="1"/>
          </p:cNvSpPr>
          <p:nvPr/>
        </p:nvSpPr>
        <p:spPr bwMode="auto">
          <a:xfrm>
            <a:off x="5688013" y="1676400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chemeClr val="accent2"/>
                </a:solidFill>
              </a:rPr>
              <a:t>3D PSF</a:t>
            </a:r>
            <a:endParaRPr lang="en-US" sz="24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19426</TotalTime>
  <Words>1226</Words>
  <Application>Microsoft Office PowerPoint</Application>
  <PresentationFormat>On-screen Show (4:3)</PresentationFormat>
  <Paragraphs>363</Paragraphs>
  <Slides>49</Slides>
  <Notes>49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Blank Presentation</vt:lpstr>
      <vt:lpstr>Equation</vt:lpstr>
      <vt:lpstr>Confocal Microscopy</vt:lpstr>
      <vt:lpstr>Optical Sectioning and 3D reconstruction</vt:lpstr>
      <vt:lpstr>Optical Sectioning and 3D reconstruction</vt:lpstr>
      <vt:lpstr>Optical Sectioning and 3D reconstruction</vt:lpstr>
      <vt:lpstr>Optical Sectioning and 3D reconstruction</vt:lpstr>
      <vt:lpstr>Optical Sectioning and 3D reconstruction</vt:lpstr>
      <vt:lpstr>Slide 7</vt:lpstr>
      <vt:lpstr>Widefield fluorescence imaging</vt:lpstr>
      <vt:lpstr>Slide 9</vt:lpstr>
      <vt:lpstr>Slide 10</vt:lpstr>
      <vt:lpstr>Slide 11</vt:lpstr>
      <vt:lpstr>How big should your pinhole be?</vt:lpstr>
      <vt:lpstr>How big should your pinhole be?</vt:lpstr>
      <vt:lpstr>How big should your pinhole be?</vt:lpstr>
      <vt:lpstr>Pinhole size</vt:lpstr>
      <vt:lpstr>Light sources</vt:lpstr>
      <vt:lpstr>Slide 17</vt:lpstr>
      <vt:lpstr>Slide 18</vt:lpstr>
      <vt:lpstr>C1si internals</vt:lpstr>
      <vt:lpstr>What do you get?</vt:lpstr>
      <vt:lpstr>Detectors  - PMTs</vt:lpstr>
      <vt:lpstr>Detectors  - PMTs</vt:lpstr>
      <vt:lpstr>Slide 23</vt:lpstr>
      <vt:lpstr>Confocal vs. Widefield</vt:lpstr>
      <vt:lpstr>Confocal vs. Widefield</vt:lpstr>
      <vt:lpstr>Multi-photon excitation</vt:lpstr>
      <vt:lpstr>Spectral Detection</vt:lpstr>
      <vt:lpstr>Spectral Confocal</vt:lpstr>
      <vt:lpstr>Autofluorescence removal</vt:lpstr>
      <vt:lpstr>Slide 30</vt:lpstr>
      <vt:lpstr>A Solution: Spinning Disk Confocal</vt:lpstr>
      <vt:lpstr>Pros/Cons of spinning disk</vt:lpstr>
      <vt:lpstr>Out-of-focus rejection</vt:lpstr>
      <vt:lpstr>Examples</vt:lpstr>
      <vt:lpstr>Which imaging technique should I use?</vt:lpstr>
      <vt:lpstr>When to use confocal?</vt:lpstr>
      <vt:lpstr>When to use confocal?</vt:lpstr>
      <vt:lpstr>When to use confocal?</vt:lpstr>
      <vt:lpstr>Sample preparation</vt:lpstr>
      <vt:lpstr>Slide 40</vt:lpstr>
      <vt:lpstr>Slide 41</vt:lpstr>
      <vt:lpstr>Slide 42</vt:lpstr>
      <vt:lpstr>Slide 43</vt:lpstr>
      <vt:lpstr>Slide 44</vt:lpstr>
      <vt:lpstr>Slide 45</vt:lpstr>
      <vt:lpstr>Sample Preparation</vt:lpstr>
      <vt:lpstr>Sample Preparation</vt:lpstr>
      <vt:lpstr>Clearing and mounting summary</vt:lpstr>
      <vt:lpstr>Resources</vt:lpstr>
    </vt:vector>
  </TitlesOfParts>
  <Company>University of California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 Gustafsson</dc:creator>
  <cp:lastModifiedBy>Kurt Thorn</cp:lastModifiedBy>
  <cp:revision>181</cp:revision>
  <dcterms:created xsi:type="dcterms:W3CDTF">2007-04-15T01:52:26Z</dcterms:created>
  <dcterms:modified xsi:type="dcterms:W3CDTF">2011-02-02T23:49:54Z</dcterms:modified>
</cp:coreProperties>
</file>